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A15756-D7DA-D855-5EB2-2DC4D9427593}" v="2214" dt="2020-09-02T06:58:36.252"/>
    <p1510:client id="{3ED99C38-45D3-3398-30C3-DE40E0879A42}" v="6" dt="2020-11-11T10:02:51.418"/>
    <p1510:client id="{8F279846-1893-1305-B046-F566AA213683}" v="2702" dt="2020-09-02T08:12:51.336"/>
    <p1510:client id="{BF3D9693-1415-EFE7-F0FE-A86D36D6105F}" v="1" dt="2020-11-02T13:38:30.1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3188" y="1133942"/>
            <a:ext cx="8825658" cy="2677648"/>
          </a:xfrm>
        </p:spPr>
        <p:txBody>
          <a:bodyPr/>
          <a:lstStyle/>
          <a:p>
            <a:r>
              <a:rPr lang="en-US" dirty="0"/>
              <a:t>S-O-T-A deep learning </a:t>
            </a:r>
            <a:r>
              <a:rPr lang="en-US" dirty="0" err="1"/>
              <a:t>modellek</a:t>
            </a:r>
            <a:r>
              <a:rPr lang="en-US" dirty="0"/>
              <a:t> </a:t>
            </a:r>
            <a:r>
              <a:rPr lang="en-US" dirty="0" err="1"/>
              <a:t>tanítása</a:t>
            </a:r>
            <a:r>
              <a:rPr lang="en-US" dirty="0"/>
              <a:t> Azure </a:t>
            </a:r>
            <a:r>
              <a:rPr lang="en-US"/>
              <a:t>környezetben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779" y="4223033"/>
            <a:ext cx="8825658" cy="861420"/>
          </a:xfrm>
        </p:spPr>
        <p:txBody>
          <a:bodyPr/>
          <a:lstStyle/>
          <a:p>
            <a:r>
              <a:rPr lang="en-US" dirty="0" err="1"/>
              <a:t>Technológiai</a:t>
            </a:r>
            <a:r>
              <a:rPr lang="en-US" dirty="0"/>
              <a:t> </a:t>
            </a:r>
            <a:r>
              <a:rPr lang="en-US" dirty="0" err="1"/>
              <a:t>kihívások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megoldásaik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39771-C498-43BD-B8BE-3A85FE8C021F}"/>
              </a:ext>
            </a:extLst>
          </p:cNvPr>
          <p:cNvSpPr txBox="1"/>
          <p:nvPr/>
        </p:nvSpPr>
        <p:spPr>
          <a:xfrm>
            <a:off x="8729331" y="5495261"/>
            <a:ext cx="389506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Feldmann Ádám </a:t>
            </a:r>
            <a:r>
              <a:rPr lang="en-US" dirty="0" err="1">
                <a:solidFill>
                  <a:schemeClr val="bg1"/>
                </a:solidFill>
              </a:rPr>
              <a:t>Ph.D</a:t>
            </a:r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PTE</a:t>
            </a:r>
          </a:p>
        </p:txBody>
      </p: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1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5" name="Group 15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24E7BB3-122A-43BC-94C6-09BE26F27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3200">
                <a:solidFill>
                  <a:schemeClr val="tx1"/>
                </a:solidFill>
              </a:rPr>
              <a:t>Cél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EC71A-6411-4CD0-83CF-1B4E315ED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809" y="834333"/>
            <a:ext cx="5878573" cy="497441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Legyen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elérhető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magyar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nyelven</a:t>
            </a:r>
            <a:r>
              <a:rPr lang="en-US" dirty="0">
                <a:solidFill>
                  <a:schemeClr val="tx1"/>
                </a:solidFill>
              </a:rPr>
              <a:t> is a BERT-large </a:t>
            </a:r>
            <a:r>
              <a:rPr lang="en-US">
                <a:solidFill>
                  <a:schemeClr val="tx1"/>
                </a:solidFill>
              </a:rPr>
              <a:t>modell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amely</a:t>
            </a:r>
            <a:r>
              <a:rPr lang="en-US" dirty="0">
                <a:solidFill>
                  <a:schemeClr val="tx1"/>
                </a:solidFill>
              </a:rPr>
              <a:t> a Google </a:t>
            </a:r>
            <a:r>
              <a:rPr lang="en-US">
                <a:solidFill>
                  <a:schemeClr val="tx1"/>
                </a:solidFill>
              </a:rPr>
              <a:t>kereső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legújabb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eleme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és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fejlett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nyelvi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feldolgozást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tesz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lehetővé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0" descr="A close up of a map&#10;&#10;Description automatically generated">
            <a:extLst>
              <a:ext uri="{FF2B5EF4-FFF2-40B4-BE49-F238E27FC236}">
                <a16:creationId xmlns:a16="http://schemas.microsoft.com/office/drawing/2014/main" id="{A3499D5F-BC8C-47A5-B8BF-624E9F367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2566" y="2663213"/>
            <a:ext cx="5390174" cy="259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31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2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38" name="Freeform: Shape 26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15BF28-9A51-48C2-B46B-63E09A84A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EBEBEB"/>
                </a:solidFill>
              </a:rPr>
              <a:t>A BERT-large modell előállításának  feltételei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20731-17C8-45F8-994B-D92D25C7A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0969" y="386027"/>
            <a:ext cx="5502614" cy="59543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1"/>
              <a:t>Adatforrás:</a:t>
            </a:r>
          </a:p>
          <a:p>
            <a:r>
              <a:rPr lang="en-US" sz="2000"/>
              <a:t>~ 4 milliárd szavas szövegkorpusz  (ELKH Nyelvtudományi Intézet)</a:t>
            </a:r>
          </a:p>
          <a:p>
            <a:endParaRPr lang="en-US" sz="2000"/>
          </a:p>
          <a:p>
            <a:r>
              <a:rPr lang="en-US" sz="2000" b="1"/>
              <a:t>Hardver követelmények:</a:t>
            </a:r>
          </a:p>
          <a:p>
            <a:r>
              <a:rPr lang="en-US" sz="2000"/>
              <a:t>Multinode multiGPU alapú tanítás  (MS Azure környezet)</a:t>
            </a:r>
          </a:p>
          <a:p>
            <a:endParaRPr lang="en-US" sz="2000"/>
          </a:p>
          <a:p>
            <a:r>
              <a:rPr lang="en-US" sz="2000" b="1"/>
              <a:t>Szoftver környezet:</a:t>
            </a:r>
          </a:p>
          <a:p>
            <a:r>
              <a:rPr lang="en-US" sz="2000"/>
              <a:t>AzureML, OnnxRuntime training,DeepSpeed</a:t>
            </a:r>
          </a:p>
          <a:p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0976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1A75D-3CCA-4502-A7C9-707F50C53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Hardver környezet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79884-171C-4231-996B-F8574748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818424"/>
            <a:ext cx="10769735" cy="34163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 GPU </a:t>
            </a:r>
            <a:r>
              <a:rPr lang="en-US" dirty="0" err="1"/>
              <a:t>számítási</a:t>
            </a:r>
            <a:r>
              <a:rPr lang="en-US" dirty="0"/>
              <a:t> node-ok</a:t>
            </a:r>
            <a:endParaRPr lang="en-US"/>
          </a:p>
          <a:p>
            <a:pPr marL="0" indent="0">
              <a:buNone/>
            </a:pPr>
            <a:r>
              <a:rPr lang="en-US" dirty="0"/>
              <a:t>NCv3-as </a:t>
            </a:r>
            <a:r>
              <a:rPr lang="en-US" dirty="0" err="1"/>
              <a:t>sorozat</a:t>
            </a:r>
            <a:r>
              <a:rPr lang="en-US" dirty="0"/>
              <a:t> </a:t>
            </a:r>
            <a:r>
              <a:rPr lang="en-US" dirty="0">
                <a:ea typeface="+mn-lt"/>
                <a:cs typeface="+mn-lt"/>
              </a:rPr>
              <a:t>   Standard_NC24rs_v3</a:t>
            </a:r>
          </a:p>
          <a:p>
            <a:pPr marL="0" indent="0">
              <a:buNone/>
            </a:pPr>
            <a:r>
              <a:rPr lang="en-US" dirty="0"/>
              <a:t>448 GB RAM</a:t>
            </a:r>
          </a:p>
          <a:p>
            <a:pPr marL="0" indent="0">
              <a:buNone/>
            </a:pPr>
            <a:r>
              <a:rPr lang="en-US" dirty="0"/>
              <a:t>4db V100-as GPU  </a:t>
            </a:r>
          </a:p>
          <a:p>
            <a:pPr marL="0" indent="0">
              <a:buNone/>
            </a:pPr>
            <a:r>
              <a:rPr lang="en-US" dirty="0"/>
              <a:t>64 GB VRAM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RDMA-</a:t>
            </a:r>
            <a:r>
              <a:rPr lang="en-US" dirty="0" err="1">
                <a:ea typeface="+mn-lt"/>
                <a:cs typeface="+mn-lt"/>
              </a:rPr>
              <a:t>kompatibilitás</a:t>
            </a:r>
            <a:r>
              <a:rPr lang="en-US" dirty="0">
                <a:ea typeface="+mn-lt"/>
                <a:cs typeface="+mn-lt"/>
              </a:rPr>
              <a:t> -&gt; ha </a:t>
            </a:r>
            <a:r>
              <a:rPr lang="en-US" dirty="0" err="1">
                <a:ea typeface="+mn-lt"/>
                <a:cs typeface="+mn-lt"/>
              </a:rPr>
              <a:t>klasztert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kell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építeni</a:t>
            </a:r>
            <a:r>
              <a:rPr lang="en-US" dirty="0">
                <a:ea typeface="+mn-lt"/>
                <a:cs typeface="+mn-lt"/>
              </a:rPr>
              <a:t> a node-</a:t>
            </a:r>
            <a:r>
              <a:rPr lang="en-US" dirty="0" err="1">
                <a:ea typeface="+mn-lt"/>
                <a:cs typeface="+mn-lt"/>
              </a:rPr>
              <a:t>okból</a:t>
            </a:r>
            <a:r>
              <a:rPr lang="en-US" dirty="0">
                <a:ea typeface="+mn-lt"/>
                <a:cs typeface="+mn-lt"/>
              </a:rPr>
              <a:t> -&gt; InfiniBand </a:t>
            </a:r>
            <a:r>
              <a:rPr lang="en-US" dirty="0" err="1">
                <a:ea typeface="+mn-lt"/>
                <a:cs typeface="+mn-lt"/>
              </a:rPr>
              <a:t>hálózaba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kötött</a:t>
            </a:r>
            <a:r>
              <a:rPr lang="en-US" dirty="0">
                <a:ea typeface="+mn-lt"/>
                <a:cs typeface="+mn-lt"/>
              </a:rPr>
              <a:t> node-ok </a:t>
            </a:r>
            <a:r>
              <a:rPr lang="en-US" dirty="0" err="1">
                <a:ea typeface="+mn-lt"/>
                <a:cs typeface="+mn-lt"/>
              </a:rPr>
              <a:t>elosztott</a:t>
            </a:r>
            <a:r>
              <a:rPr lang="en-US" dirty="0">
                <a:ea typeface="+mn-lt"/>
                <a:cs typeface="+mn-lt"/>
              </a:rPr>
              <a:t> MPI </a:t>
            </a:r>
            <a:r>
              <a:rPr lang="en-US" dirty="0" err="1">
                <a:ea typeface="+mn-lt"/>
                <a:cs typeface="+mn-lt"/>
              </a:rPr>
              <a:t>terhelésez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dirty="0"/>
              <a:t>Low Priority VM      Standard </a:t>
            </a:r>
            <a:r>
              <a:rPr lang="en-US" dirty="0" err="1"/>
              <a:t>óradíj</a:t>
            </a:r>
            <a:r>
              <a:rPr lang="en-US" dirty="0"/>
              <a:t>: 14,19 EUR/h                           Low priority </a:t>
            </a:r>
            <a:r>
              <a:rPr lang="en-US" dirty="0" err="1"/>
              <a:t>óradíj</a:t>
            </a:r>
            <a:r>
              <a:rPr lang="en-US" dirty="0"/>
              <a:t>: 2.84 EUR/h  </a:t>
            </a:r>
          </a:p>
          <a:p>
            <a:pPr marL="0" indent="0">
              <a:buNone/>
            </a:pPr>
            <a:r>
              <a:rPr lang="en-US" dirty="0"/>
              <a:t>      </a:t>
            </a:r>
          </a:p>
          <a:p>
            <a:pPr marL="0" indent="0">
              <a:buNone/>
            </a:pPr>
            <a:r>
              <a:rPr lang="en-US" dirty="0"/>
              <a:t>                                           </a:t>
            </a:r>
            <a:r>
              <a:rPr lang="en-US" b="1" dirty="0"/>
              <a:t> Quota request a COVID-19 </a:t>
            </a:r>
            <a:r>
              <a:rPr lang="en-US" b="1" dirty="0" err="1"/>
              <a:t>pandémia</a:t>
            </a:r>
            <a:r>
              <a:rPr lang="en-US" b="1" dirty="0"/>
              <a:t> </a:t>
            </a:r>
            <a:r>
              <a:rPr lang="en-US" b="1" dirty="0" err="1"/>
              <a:t>miatt</a:t>
            </a:r>
            <a:r>
              <a:rPr lang="en-US" b="1" dirty="0"/>
              <a:t>.</a:t>
            </a:r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A12EA21A-E163-45CC-85A9-343A9F50DEC3}"/>
              </a:ext>
            </a:extLst>
          </p:cNvPr>
          <p:cNvSpPr/>
          <p:nvPr/>
        </p:nvSpPr>
        <p:spPr>
          <a:xfrm>
            <a:off x="6195625" y="4964682"/>
            <a:ext cx="1509914" cy="3419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5X</a:t>
            </a:r>
          </a:p>
        </p:txBody>
      </p:sp>
    </p:spTree>
    <p:extLst>
      <p:ext uri="{BB962C8B-B14F-4D97-AF65-F5344CB8AC3E}">
        <p14:creationId xmlns:p14="http://schemas.microsoft.com/office/powerpoint/2010/main" val="2377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7933E-D760-486F-BED6-1056D8B08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Szoftver környezet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25D71-CE58-49F3-815F-C1BFCC76A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968" y="2331324"/>
            <a:ext cx="8825659" cy="38327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Magas  </a:t>
            </a:r>
            <a:r>
              <a:rPr lang="en-US" dirty="0" err="1"/>
              <a:t>szintű</a:t>
            </a:r>
            <a:r>
              <a:rPr lang="en-US" dirty="0"/>
              <a:t> </a:t>
            </a:r>
            <a:r>
              <a:rPr lang="en-US" dirty="0" err="1"/>
              <a:t>környezet</a:t>
            </a:r>
            <a:r>
              <a:rPr lang="en-US" dirty="0"/>
              <a:t> </a:t>
            </a:r>
            <a:r>
              <a:rPr lang="en-US" dirty="0" err="1"/>
              <a:t>modellek</a:t>
            </a:r>
            <a:r>
              <a:rPr lang="en-US" dirty="0"/>
              <a:t> </a:t>
            </a:r>
            <a:r>
              <a:rPr lang="en-US" dirty="0" err="1"/>
              <a:t>létrehozásához</a:t>
            </a:r>
            <a:r>
              <a:rPr lang="en-US" dirty="0"/>
              <a:t>, </a:t>
            </a:r>
            <a:r>
              <a:rPr lang="en-US" dirty="0" err="1"/>
              <a:t>több</a:t>
            </a:r>
            <a:r>
              <a:rPr lang="en-US" dirty="0"/>
              <a:t> </a:t>
            </a:r>
            <a:r>
              <a:rPr lang="en-US" dirty="0" err="1"/>
              <a:t>nyílt</a:t>
            </a:r>
            <a:r>
              <a:rPr lang="en-US" dirty="0"/>
              <a:t>   </a:t>
            </a:r>
            <a:r>
              <a:rPr lang="en-US" dirty="0" err="1"/>
              <a:t>forrású</a:t>
            </a:r>
            <a:r>
              <a:rPr lang="en-US" dirty="0"/>
              <a:t> </a:t>
            </a:r>
            <a:r>
              <a:rPr lang="en-US" dirty="0" err="1"/>
              <a:t>keretrendszert</a:t>
            </a:r>
            <a:r>
              <a:rPr lang="en-US" dirty="0"/>
              <a:t> </a:t>
            </a:r>
            <a:r>
              <a:rPr lang="en-US" dirty="0" err="1"/>
              <a:t>támogat</a:t>
            </a:r>
            <a:r>
              <a:rPr lang="en-US" dirty="0"/>
              <a:t>. 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Open Neural Network Exchange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Deep learning </a:t>
            </a:r>
            <a:r>
              <a:rPr lang="en-US" dirty="0" err="1"/>
              <a:t>optimalizáló</a:t>
            </a:r>
            <a:r>
              <a:rPr lang="en-US" dirty="0"/>
              <a:t> </a:t>
            </a:r>
            <a:r>
              <a:rPr lang="en-US" dirty="0" err="1"/>
              <a:t>könyvtár</a:t>
            </a:r>
            <a:r>
              <a:rPr lang="en-US" dirty="0"/>
              <a:t>. </a:t>
            </a:r>
            <a:r>
              <a:rPr lang="en-US" dirty="0" err="1"/>
              <a:t>Kezeli</a:t>
            </a:r>
            <a:r>
              <a:rPr lang="en-US" dirty="0"/>
              <a:t> a GPU-</a:t>
            </a:r>
            <a:r>
              <a:rPr lang="en-US" dirty="0" err="1"/>
              <a:t>kban</a:t>
            </a:r>
            <a:r>
              <a:rPr lang="en-US" dirty="0"/>
              <a:t> </a:t>
            </a:r>
            <a:r>
              <a:rPr lang="en-US" dirty="0" err="1"/>
              <a:t>keletkező</a:t>
            </a:r>
            <a:r>
              <a:rPr lang="en-US" dirty="0"/>
              <a:t> </a:t>
            </a:r>
            <a:r>
              <a:rPr lang="en-US" dirty="0" err="1"/>
              <a:t>redundanicákat</a:t>
            </a:r>
            <a:r>
              <a:rPr lang="en-US" dirty="0"/>
              <a:t>. </a:t>
            </a:r>
            <a:r>
              <a:rPr lang="en-US" dirty="0" err="1"/>
              <a:t>Kifejezetten</a:t>
            </a:r>
            <a:r>
              <a:rPr lang="en-US" dirty="0"/>
              <a:t> </a:t>
            </a:r>
            <a:r>
              <a:rPr lang="en-US" dirty="0" err="1"/>
              <a:t>sokparaméteres</a:t>
            </a:r>
            <a:r>
              <a:rPr lang="en-US" dirty="0"/>
              <a:t> </a:t>
            </a:r>
            <a:r>
              <a:rPr lang="en-US" dirty="0" err="1"/>
              <a:t>modellek</a:t>
            </a:r>
            <a:r>
              <a:rPr lang="en-US" dirty="0"/>
              <a:t> </a:t>
            </a:r>
            <a:r>
              <a:rPr lang="en-US" dirty="0" err="1"/>
              <a:t>tanításához</a:t>
            </a:r>
            <a:r>
              <a:rPr lang="en-US" dirty="0"/>
              <a:t> </a:t>
            </a:r>
            <a:r>
              <a:rPr lang="en-US" dirty="0" err="1"/>
              <a:t>fejlesztik</a:t>
            </a:r>
            <a:r>
              <a:rPr lang="en-US" dirty="0"/>
              <a:t>.</a:t>
            </a:r>
            <a:endParaRPr lang="en-US"/>
          </a:p>
          <a:p>
            <a:pPr marL="0" indent="0">
              <a:buNone/>
            </a:pPr>
            <a:r>
              <a:rPr lang="en-US" dirty="0"/>
              <a:t>ZeRO-2 </a:t>
            </a:r>
            <a:r>
              <a:rPr lang="en-US" dirty="0" err="1"/>
              <a:t>optimalizációs</a:t>
            </a:r>
            <a:r>
              <a:rPr lang="en-US" dirty="0"/>
              <a:t> </a:t>
            </a:r>
            <a:r>
              <a:rPr lang="en-US" dirty="0" err="1"/>
              <a:t>megoldásokat</a:t>
            </a:r>
            <a:r>
              <a:rPr lang="en-US" dirty="0"/>
              <a:t> </a:t>
            </a:r>
            <a:r>
              <a:rPr lang="en-US" dirty="0" err="1"/>
              <a:t>használ</a:t>
            </a:r>
            <a:r>
              <a:rPr lang="en-US" dirty="0"/>
              <a:t>.</a:t>
            </a:r>
          </a:p>
        </p:txBody>
      </p:sp>
      <p:pic>
        <p:nvPicPr>
          <p:cNvPr id="6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7F5BA39F-6888-4CAF-9DC6-DFFC07F60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30" y="4004344"/>
            <a:ext cx="1905014" cy="490541"/>
          </a:xfrm>
          <a:prstGeom prst="rect">
            <a:avLst/>
          </a:prstGeom>
        </p:spPr>
      </p:pic>
      <p:pic>
        <p:nvPicPr>
          <p:cNvPr id="7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6EDBCC-9837-4423-B2C4-0101215330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446" y="2648439"/>
            <a:ext cx="1828800" cy="838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BB840AF-4842-4374-A62A-D2998FAAC470}"/>
              </a:ext>
            </a:extLst>
          </p:cNvPr>
          <p:cNvSpPr txBox="1"/>
          <p:nvPr/>
        </p:nvSpPr>
        <p:spPr>
          <a:xfrm>
            <a:off x="783737" y="5052890"/>
            <a:ext cx="203981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/>
              <a:t>DeepSpeed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87041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E8E2-9FA2-4A76-9D0C-96D928283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Magyar BERT-large </a:t>
            </a:r>
            <a:r>
              <a:rPr lang="en-US" dirty="0" err="1"/>
              <a:t>modell</a:t>
            </a:r>
            <a:r>
              <a:rPr lang="en-US" dirty="0"/>
              <a:t> tanítása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1E9E9-D631-4B06-9C4A-F454387BB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AzureML</a:t>
            </a:r>
            <a:r>
              <a:rPr lang="en-US" dirty="0"/>
              <a:t> </a:t>
            </a:r>
            <a:r>
              <a:rPr lang="en-US" dirty="0" err="1"/>
              <a:t>környezetben</a:t>
            </a:r>
            <a:r>
              <a:rPr lang="en-US" dirty="0"/>
              <a:t> ORT </a:t>
            </a:r>
            <a:r>
              <a:rPr lang="en-US" dirty="0" err="1"/>
              <a:t>segítségvel</a:t>
            </a:r>
            <a:r>
              <a:rPr lang="en-US" dirty="0"/>
              <a:t> </a:t>
            </a:r>
            <a:r>
              <a:rPr lang="en-US" dirty="0" err="1"/>
              <a:t>történt</a:t>
            </a:r>
            <a:r>
              <a:rPr lang="en-US" dirty="0"/>
              <a:t>. </a:t>
            </a:r>
            <a:endParaRPr lang="en-US"/>
          </a:p>
          <a:p>
            <a:r>
              <a:rPr lang="en-US" dirty="0"/>
              <a:t>Az NVIDIA </a:t>
            </a:r>
            <a:r>
              <a:rPr lang="en-US" dirty="0" err="1"/>
              <a:t>által</a:t>
            </a:r>
            <a:r>
              <a:rPr lang="en-US" dirty="0"/>
              <a:t> </a:t>
            </a:r>
            <a:r>
              <a:rPr lang="en-US" dirty="0" err="1"/>
              <a:t>közzétett</a:t>
            </a:r>
            <a:r>
              <a:rPr lang="en-US" dirty="0"/>
              <a:t> </a:t>
            </a:r>
            <a:r>
              <a:rPr lang="en-US" dirty="0" err="1"/>
              <a:t>tanító</a:t>
            </a:r>
            <a:r>
              <a:rPr lang="en-US" dirty="0"/>
              <a:t> </a:t>
            </a:r>
            <a:r>
              <a:rPr lang="en-US" dirty="0" err="1"/>
              <a:t>scriptet</a:t>
            </a:r>
            <a:r>
              <a:rPr lang="en-US" dirty="0"/>
              <a:t> </a:t>
            </a:r>
            <a:r>
              <a:rPr lang="en-US" dirty="0" err="1"/>
              <a:t>paramétereztük</a:t>
            </a:r>
            <a:r>
              <a:rPr lang="en-US" dirty="0"/>
              <a:t> a </a:t>
            </a:r>
            <a:r>
              <a:rPr lang="en-US" dirty="0" err="1"/>
              <a:t>saját</a:t>
            </a:r>
            <a:r>
              <a:rPr lang="en-US" dirty="0"/>
              <a:t> </a:t>
            </a:r>
            <a:r>
              <a:rPr lang="en-US" dirty="0" err="1"/>
              <a:t>hardver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szoftver</a:t>
            </a:r>
            <a:r>
              <a:rPr lang="en-US" dirty="0"/>
              <a:t> </a:t>
            </a:r>
            <a:r>
              <a:rPr lang="en-US" dirty="0" err="1"/>
              <a:t>konfigurációnknak</a:t>
            </a:r>
            <a:r>
              <a:rPr lang="en-US" dirty="0"/>
              <a:t> </a:t>
            </a:r>
            <a:r>
              <a:rPr lang="en-US" dirty="0" err="1"/>
              <a:t>megfelelően</a:t>
            </a:r>
            <a:r>
              <a:rPr lang="en-US" dirty="0"/>
              <a:t>.</a:t>
            </a:r>
          </a:p>
          <a:p>
            <a:r>
              <a:rPr lang="en-US" dirty="0"/>
              <a:t>Az </a:t>
            </a:r>
            <a:r>
              <a:rPr lang="en-US" dirty="0" err="1"/>
              <a:t>OpenMPI</a:t>
            </a:r>
            <a:r>
              <a:rPr lang="en-US" dirty="0"/>
              <a:t>, </a:t>
            </a:r>
            <a:r>
              <a:rPr lang="en-US" dirty="0" err="1"/>
              <a:t>CuDA</a:t>
            </a:r>
            <a:r>
              <a:rPr lang="en-US" dirty="0"/>
              <a:t>, </a:t>
            </a:r>
            <a:r>
              <a:rPr lang="en-US" dirty="0" err="1"/>
              <a:t>CuNN</a:t>
            </a:r>
            <a:r>
              <a:rPr lang="en-US" dirty="0"/>
              <a:t>, </a:t>
            </a:r>
            <a:r>
              <a:rPr lang="en-US" dirty="0" err="1"/>
              <a:t>DeepSpeed</a:t>
            </a:r>
            <a:r>
              <a:rPr lang="en-US" dirty="0"/>
              <a:t>, NCCL  </a:t>
            </a:r>
            <a:r>
              <a:rPr lang="en-US" dirty="0" err="1"/>
              <a:t>külön</a:t>
            </a:r>
            <a:r>
              <a:rPr lang="en-US" dirty="0"/>
              <a:t> docker </a:t>
            </a:r>
            <a:r>
              <a:rPr lang="en-US" dirty="0" err="1"/>
              <a:t>konténerből</a:t>
            </a:r>
            <a:r>
              <a:rPr lang="en-US" dirty="0"/>
              <a:t> </a:t>
            </a:r>
            <a:r>
              <a:rPr lang="en-US" dirty="0" err="1"/>
              <a:t>elérhető</a:t>
            </a:r>
            <a:r>
              <a:rPr lang="en-US" dirty="0"/>
              <a:t>, </a:t>
            </a:r>
            <a:r>
              <a:rPr lang="en-US" dirty="0" err="1"/>
              <a:t>elfedve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alacsonyabb</a:t>
            </a:r>
            <a:r>
              <a:rPr lang="en-US" dirty="0"/>
              <a:t> </a:t>
            </a:r>
            <a:r>
              <a:rPr lang="en-US" dirty="0" err="1"/>
              <a:t>szintű</a:t>
            </a:r>
            <a:r>
              <a:rPr lang="en-US" dirty="0"/>
              <a:t> </a:t>
            </a:r>
            <a:r>
              <a:rPr lang="en-US" dirty="0" err="1"/>
              <a:t>feldolgozási</a:t>
            </a:r>
            <a:r>
              <a:rPr lang="en-US" dirty="0"/>
              <a:t> </a:t>
            </a:r>
            <a:r>
              <a:rPr lang="en-US" dirty="0" err="1"/>
              <a:t>rétegeket</a:t>
            </a:r>
            <a:r>
              <a:rPr lang="en-US" dirty="0"/>
              <a:t>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E8E2-9FA2-4A76-9D0C-96D928283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Mekkora</a:t>
            </a:r>
            <a:r>
              <a:rPr lang="en-US" dirty="0"/>
              <a:t> </a:t>
            </a:r>
            <a:r>
              <a:rPr lang="en-US" dirty="0" err="1"/>
              <a:t>ez</a:t>
            </a:r>
            <a:r>
              <a:rPr lang="en-US" dirty="0"/>
              <a:t> a </a:t>
            </a:r>
            <a:r>
              <a:rPr lang="en-US" dirty="0" err="1"/>
              <a:t>modell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1E9E9-D631-4B06-9C4A-F454387BB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4569" y="2837962"/>
            <a:ext cx="8825659" cy="34163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3 </a:t>
            </a:r>
            <a:r>
              <a:rPr lang="en-US" dirty="0" err="1"/>
              <a:t>három</a:t>
            </a:r>
            <a:r>
              <a:rPr lang="en-US" dirty="0"/>
              <a:t> </a:t>
            </a:r>
            <a:r>
              <a:rPr lang="en-US" dirty="0" err="1"/>
              <a:t>bemeneti</a:t>
            </a:r>
            <a:r>
              <a:rPr lang="en-US" dirty="0"/>
              <a:t> embedding </a:t>
            </a:r>
            <a:r>
              <a:rPr lang="en-US" dirty="0" err="1"/>
              <a:t>réteg</a:t>
            </a:r>
            <a:r>
              <a:rPr lang="en-US" dirty="0"/>
              <a:t> </a:t>
            </a:r>
            <a:r>
              <a:rPr lang="en-US" dirty="0" err="1"/>
              <a:t>nagyjából</a:t>
            </a:r>
            <a:r>
              <a:rPr lang="en-US" dirty="0"/>
              <a:t> 33M </a:t>
            </a:r>
            <a:r>
              <a:rPr lang="en-US" dirty="0" err="1"/>
              <a:t>paraméter</a:t>
            </a:r>
            <a:r>
              <a:rPr lang="en-US" dirty="0"/>
              <a:t>.</a:t>
            </a:r>
            <a:endParaRPr lang="en-US" b="1" dirty="0"/>
          </a:p>
          <a:p>
            <a:r>
              <a:rPr lang="en-US" dirty="0"/>
              <a:t>A BERT-large transformer </a:t>
            </a:r>
            <a:r>
              <a:rPr lang="en-US" err="1"/>
              <a:t>rétegekből</a:t>
            </a:r>
            <a:r>
              <a:rPr lang="en-US" dirty="0"/>
              <a:t> </a:t>
            </a:r>
            <a:r>
              <a:rPr lang="en-US" err="1"/>
              <a:t>áll</a:t>
            </a:r>
            <a:r>
              <a:rPr lang="en-US" dirty="0"/>
              <a:t>. Egy </a:t>
            </a:r>
            <a:r>
              <a:rPr lang="en-US" err="1"/>
              <a:t>ilyen</a:t>
            </a:r>
            <a:r>
              <a:rPr lang="en-US" dirty="0"/>
              <a:t> encoder transformer </a:t>
            </a:r>
            <a:r>
              <a:rPr lang="en-US" err="1"/>
              <a:t>réteg</a:t>
            </a:r>
            <a:r>
              <a:rPr lang="en-US" dirty="0"/>
              <a:t> </a:t>
            </a:r>
            <a:r>
              <a:rPr lang="en-US" dirty="0">
                <a:ea typeface="+mn-lt"/>
                <a:cs typeface="+mn-lt"/>
              </a:rPr>
              <a:t>12,592,128 </a:t>
            </a:r>
            <a:r>
              <a:rPr lang="en-US" dirty="0"/>
              <a:t> </a:t>
            </a:r>
            <a:r>
              <a:rPr lang="en-US" err="1"/>
              <a:t>paramétert</a:t>
            </a:r>
            <a:r>
              <a:rPr lang="en-US" dirty="0"/>
              <a:t> </a:t>
            </a:r>
            <a:r>
              <a:rPr lang="en-US" err="1"/>
              <a:t>tartalmaz</a:t>
            </a:r>
            <a:r>
              <a:rPr lang="en-US" dirty="0"/>
              <a:t>. </a:t>
            </a:r>
            <a:r>
              <a:rPr lang="en-US" err="1"/>
              <a:t>Ebből</a:t>
            </a:r>
            <a:r>
              <a:rPr lang="en-US" dirty="0"/>
              <a:t> van benne 24 </a:t>
            </a:r>
            <a:r>
              <a:rPr lang="en-US" err="1"/>
              <a:t>darab</a:t>
            </a:r>
            <a:r>
              <a:rPr lang="en-US" dirty="0"/>
              <a:t>.</a:t>
            </a:r>
            <a:endParaRPr lang="en-US"/>
          </a:p>
          <a:p>
            <a:r>
              <a:rPr lang="en-US" err="1">
                <a:ea typeface="+mn-lt"/>
                <a:cs typeface="+mn-lt"/>
              </a:rPr>
              <a:t>Összesen</a:t>
            </a:r>
            <a:r>
              <a:rPr lang="en-US" dirty="0">
                <a:ea typeface="+mn-lt"/>
                <a:cs typeface="+mn-lt"/>
              </a:rPr>
              <a:t> 302,211,072</a:t>
            </a:r>
          </a:p>
          <a:p>
            <a:r>
              <a:rPr lang="en-US" dirty="0"/>
              <a:t>A pooler </a:t>
            </a:r>
            <a:r>
              <a:rPr lang="en-US" err="1"/>
              <a:t>réteg</a:t>
            </a:r>
            <a:r>
              <a:rPr lang="en-US" dirty="0"/>
              <a:t> is </a:t>
            </a:r>
            <a:r>
              <a:rPr lang="en-US" err="1"/>
              <a:t>több</a:t>
            </a:r>
            <a:r>
              <a:rPr lang="en-US" dirty="0"/>
              <a:t>, mint 1M </a:t>
            </a:r>
            <a:r>
              <a:rPr lang="en-US" err="1"/>
              <a:t>paramétert</a:t>
            </a:r>
            <a:r>
              <a:rPr lang="en-US" dirty="0"/>
              <a:t> </a:t>
            </a:r>
            <a:r>
              <a:rPr lang="en-US" err="1"/>
              <a:t>tartalmaz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05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TF00001243</Template>
  <TotalTime>0</TotalTime>
  <Words>91</Words>
  <Application>Microsoft Office PowerPoint</Application>
  <PresentationFormat>Szélesvásznú</PresentationFormat>
  <Paragraphs>56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S-O-T-A deep learning modellek tanítása Azure környezetben</vt:lpstr>
      <vt:lpstr>Cél</vt:lpstr>
      <vt:lpstr>A BERT-large modell előállításának  feltételei</vt:lpstr>
      <vt:lpstr>Hardver környezet </vt:lpstr>
      <vt:lpstr>Szoftver környezet</vt:lpstr>
      <vt:lpstr>Magyar BERT-large modell tanítása</vt:lpstr>
      <vt:lpstr>Mekkora ez a modell?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Windows User</cp:lastModifiedBy>
  <cp:revision>593</cp:revision>
  <dcterms:created xsi:type="dcterms:W3CDTF">2020-09-02T05:20:34Z</dcterms:created>
  <dcterms:modified xsi:type="dcterms:W3CDTF">2020-11-12T14:49:59Z</dcterms:modified>
</cp:coreProperties>
</file>