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media/image14.jpeg" ContentType="image/jpeg"/>
  <Override PartName="/ppt/media/image5.png" ContentType="image/png"/>
  <Override PartName="/ppt/media/image6.png" ContentType="image/png"/>
  <Override PartName="/ppt/media/image10.png" ContentType="image/png"/>
  <Override PartName="/ppt/media/image1.png" ContentType="image/png"/>
  <Override PartName="/ppt/media/image7.png" ContentType="image/png"/>
  <Override PartName="/ppt/media/image11.png" ContentType="image/png"/>
  <Override PartName="/ppt/media/image2.png" ContentType="image/png"/>
  <Override PartName="/ppt/media/image8.png" ContentType="image/png"/>
  <Override PartName="/ppt/media/image3.png" ContentType="image/png"/>
  <Override PartName="/ppt/media/image12.png" ContentType="image/png"/>
  <Override PartName="/ppt/media/image9.png" ContentType="image/png"/>
  <Override PartName="/ppt/media/image13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392D280-D44D-46EB-95D9-A6FD70CAC52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A0C9448C-C47E-4F7D-8583-1EE62EEA0ED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39B030F4-8799-4E72-86C8-6F9FB010577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EA02588-680D-4A34-9A9C-363628E08B3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F0FAFDB-83F6-4079-B800-96E63796B94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D602C84-4915-40F9-A1DA-AC5480FB361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CCEE353-9DD1-4F2F-9E06-35790C30FB4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497974F0-7878-48C1-BF22-2604A01802C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407D09AB-9BFF-4B46-8483-FBD6C2795E2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A922EA38-B3C5-4BA0-8206-990B9F88D38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C218A0BC-8521-4705-A4B7-E48C3374AB7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hu-HU" sz="6000" spc="-1" strike="noStrike">
                <a:solidFill>
                  <a:schemeClr val="dk1"/>
                </a:solidFill>
                <a:latin typeface="Calibri Light"/>
              </a:rPr>
              <a:t>Mintacím szerkesztése</a:t>
            </a:r>
            <a:endParaRPr b="0" lang="hu-H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 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9ABC8EE-31C3-49A4-9015-F9DBFFB54D03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1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hu-HU" sz="3200" spc="-1" strike="noStrike">
                <a:solidFill>
                  <a:schemeClr val="dk1"/>
                </a:solidFill>
                <a:latin typeface="Calibri Light"/>
              </a:rPr>
              <a:t>Mintacím szerkesztése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3200" spc="-1" strike="noStrike">
                <a:solidFill>
                  <a:schemeClr val="dk1"/>
                </a:solidFill>
                <a:latin typeface="Calibri"/>
              </a:rPr>
              <a:t>Mintaszöveg szerkesztése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/>
                </a:solidFill>
                <a:latin typeface="Calibri"/>
              </a:rPr>
              <a:t>Második szint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chemeClr val="dk1"/>
                </a:solidFill>
                <a:latin typeface="Calibri"/>
              </a:rPr>
              <a:t>Harmadik szint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Negyedik szint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Ötödik szint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hu-HU" sz="1600" spc="-1" strike="noStrike">
                <a:solidFill>
                  <a:schemeClr val="dk1"/>
                </a:solidFill>
                <a:latin typeface="Calibri"/>
              </a:rPr>
              <a:t>Mintaszöveg szerkesztése</a:t>
            </a:r>
            <a:endParaRPr b="0" lang="hu-HU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C90C291-0F8A-4826-89B6-C182887C405B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hu-HU" sz="3200" spc="-1" strike="noStrike">
                <a:solidFill>
                  <a:schemeClr val="dk1"/>
                </a:solidFill>
                <a:latin typeface="Calibri Light"/>
              </a:rPr>
              <a:t>Mintacím szerkesztése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solidFill>
                  <a:schemeClr val="dk1"/>
                </a:solidFill>
                <a:latin typeface="Calibri"/>
              </a:rPr>
              <a:t>Click to edit the outline text format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3200" spc="-1" strike="noStrike">
                <a:solidFill>
                  <a:schemeClr val="dk1"/>
                </a:solidFill>
                <a:latin typeface="Calibri"/>
              </a:rPr>
              <a:t>Second Outline Level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solidFill>
                  <a:schemeClr val="dk1"/>
                </a:solidFill>
                <a:latin typeface="Calibri"/>
              </a:rPr>
              <a:t>Third Outline Level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3200" spc="-1" strike="noStrike">
                <a:solidFill>
                  <a:schemeClr val="dk1"/>
                </a:solidFill>
                <a:latin typeface="Calibri"/>
              </a:rPr>
              <a:t>Fourth Outline Level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solidFill>
                  <a:schemeClr val="dk1"/>
                </a:solidFill>
                <a:latin typeface="Calibri"/>
              </a:rPr>
              <a:t>Fifth Outline Level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solidFill>
                  <a:schemeClr val="dk1"/>
                </a:solidFill>
                <a:latin typeface="Calibri"/>
              </a:rPr>
              <a:t>Sixth Outline Level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solidFill>
                  <a:schemeClr val="dk1"/>
                </a:solidFill>
                <a:latin typeface="Calibri"/>
              </a:rPr>
              <a:t>Seventh Outline Level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hu-HU" sz="1600" spc="-1" strike="noStrike">
                <a:solidFill>
                  <a:schemeClr val="dk1"/>
                </a:solidFill>
                <a:latin typeface="Calibri"/>
              </a:rPr>
              <a:t>Mintaszöveg szerkesztése</a:t>
            </a:r>
            <a:endParaRPr b="0" lang="hu-HU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119317C-9BD3-4760-B36D-629B20087606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Mintací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m 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szerkes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ztése</a:t>
            </a:r>
            <a:endParaRPr b="0" lang="hu-H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/>
                </a:solidFill>
                <a:latin typeface="Calibri"/>
              </a:rPr>
              <a:t>Mintaszöveg szerkesztése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chemeClr val="dk1"/>
                </a:solidFill>
                <a:latin typeface="Calibri"/>
              </a:rPr>
              <a:t>Második szint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Harmadik szint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Negyedik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Ötödik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D5A43A2-E96A-4508-B70A-A420856716A5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Mintacím szerkesztése</a:t>
            </a:r>
            <a:endParaRPr b="0" lang="hu-H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/>
                </a:solidFill>
                <a:latin typeface="Calibri"/>
              </a:rPr>
              <a:t>Mintaszöveg szerkesztése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chemeClr val="dk1"/>
                </a:solidFill>
                <a:latin typeface="Calibri"/>
              </a:rPr>
              <a:t>Második szint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Harmadik szint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Negyedik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Ötödik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55923F8-D710-429C-9AD6-AC7CD58B0EA2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Mintacím szerkesztése</a:t>
            </a:r>
            <a:endParaRPr b="0" lang="hu-H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/>
                </a:solidFill>
                <a:latin typeface="Calibri"/>
              </a:rPr>
              <a:t>Mintaszöveg szerkesztése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chemeClr val="dk1"/>
                </a:solidFill>
                <a:latin typeface="Calibri"/>
              </a:rPr>
              <a:t>Második szint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Harmadik szint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Negyedik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Ötödik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A4B4525-9394-4046-B3D3-7FD565681167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hu-HU" sz="6000" spc="-1" strike="noStrike">
                <a:solidFill>
                  <a:schemeClr val="dk1"/>
                </a:solidFill>
                <a:latin typeface="Calibri Light"/>
              </a:rPr>
              <a:t>Mintacím szerkesztése</a:t>
            </a:r>
            <a:endParaRPr b="0" lang="hu-H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hu-HU" sz="24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Mintaszöveg szerkesztése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0F33BA9-0176-445D-BD17-F5EB35C2B7FA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Mintacím szerkesztése</a:t>
            </a:r>
            <a:endParaRPr b="0" lang="hu-H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/>
                </a:solidFill>
                <a:latin typeface="Calibri"/>
              </a:rPr>
              <a:t>Mintaszöveg szerkesztése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chemeClr val="dk1"/>
                </a:solidFill>
                <a:latin typeface="Calibri"/>
              </a:rPr>
              <a:t>Második szint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Harmadik szint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Negyedik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Ötödik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/>
                </a:solidFill>
                <a:latin typeface="Calibri"/>
              </a:rPr>
              <a:t>Mintaszöveg szerkesztése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chemeClr val="dk1"/>
                </a:solidFill>
                <a:latin typeface="Calibri"/>
              </a:rPr>
              <a:t>Második szint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Harmadik szint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Negyedik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Ötödik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EE682C1-C2A3-47F6-936E-31FA2C30C198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Mintac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ím 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szerke</a:t>
            </a: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sztése</a:t>
            </a:r>
            <a:endParaRPr b="0" lang="hu-H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Mintaszöveg szerkesztése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/>
                </a:solidFill>
                <a:latin typeface="Calibri"/>
              </a:rPr>
              <a:t>Mintaszöveg szerkesztése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chemeClr val="dk1"/>
                </a:solidFill>
                <a:latin typeface="Calibri"/>
              </a:rPr>
              <a:t>Második szint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Harmadik szint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Negyedik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Ötödik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hu-HU" sz="2400" spc="-1" strike="noStrike">
                <a:solidFill>
                  <a:schemeClr val="dk1"/>
                </a:solidFill>
                <a:latin typeface="Calibri"/>
              </a:rPr>
              <a:t>Mintaszöveg szerkesztése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/>
                </a:solidFill>
                <a:latin typeface="Calibri"/>
              </a:rPr>
              <a:t>Mintaszöveg szerkesztése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chemeClr val="dk1"/>
                </a:solidFill>
                <a:latin typeface="Calibri"/>
              </a:rPr>
              <a:t>Második szint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2000" spc="-1" strike="noStrike">
                <a:solidFill>
                  <a:schemeClr val="dk1"/>
                </a:solidFill>
                <a:latin typeface="Calibri"/>
              </a:rPr>
              <a:t>Harmadik szint</a:t>
            </a:r>
            <a:endParaRPr b="0" lang="hu-H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Negyedik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hu-HU" sz="1800" spc="-1" strike="noStrike">
                <a:solidFill>
                  <a:schemeClr val="dk1"/>
                </a:solidFill>
                <a:latin typeface="Calibri"/>
              </a:rPr>
              <a:t>Ötödik szint</a:t>
            </a:r>
            <a:endParaRPr b="0" lang="hu-H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9209732-5397-4DDE-8243-A9DC2C368B16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hu-HU" sz="4400" spc="-1" strike="noStrike">
                <a:solidFill>
                  <a:schemeClr val="dk1"/>
                </a:solidFill>
                <a:latin typeface="Calibri Light"/>
              </a:rPr>
              <a:t>Mintacím szerkesztése</a:t>
            </a:r>
            <a:endParaRPr b="0" lang="hu-H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9962D71-AA8D-40B0-A6E4-1C835E99932F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A28D8CD-8A90-439B-ABE6-FD30DC5A1DCA}" type="slidenum">
              <a:rPr b="0" lang="hu-H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4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b697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lowchart: Off-page Connector 10"/>
          <p:cNvSpPr/>
          <p:nvPr/>
        </p:nvSpPr>
        <p:spPr>
          <a:xfrm>
            <a:off x="5819040" y="13680"/>
            <a:ext cx="6372720" cy="5592240"/>
          </a:xfrm>
          <a:prstGeom prst="flowChartOffpageConnector">
            <a:avLst/>
          </a:prstGeom>
          <a:blipFill rotWithShape="0">
            <a:blip r:embed="rId1">
              <a:alphaModFix amt="27000"/>
            </a:blip>
            <a:srcRect/>
            <a:stretch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subTitle"/>
          </p:nvPr>
        </p:nvSpPr>
        <p:spPr>
          <a:xfrm>
            <a:off x="241560" y="245880"/>
            <a:ext cx="5621040" cy="265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u-HU" sz="3600" spc="-1" strike="noStrike">
                <a:solidFill>
                  <a:schemeClr val="lt1"/>
                </a:solidFill>
                <a:latin typeface="Open Sans"/>
                <a:ea typeface="Open Sans"/>
              </a:rPr>
              <a:t>A RAG társadalomtudományi alkalmazásai </a:t>
            </a:r>
            <a:endParaRPr b="0" lang="en-US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u-HU" sz="2400" spc="-1" strike="noStrike">
                <a:solidFill>
                  <a:schemeClr val="lt1"/>
                </a:solidFill>
                <a:latin typeface="Open Sans"/>
                <a:ea typeface="Open Sans"/>
              </a:rPr>
              <a:t>Üveges István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8" name="Kép 5" descr=""/>
          <p:cNvPicPr/>
          <p:nvPr/>
        </p:nvPicPr>
        <p:blipFill>
          <a:blip r:embed="rId2"/>
          <a:stretch/>
        </p:blipFill>
        <p:spPr>
          <a:xfrm>
            <a:off x="177120" y="6046200"/>
            <a:ext cx="3727800" cy="726840"/>
          </a:xfrm>
          <a:prstGeom prst="rect">
            <a:avLst/>
          </a:prstGeom>
          <a:ln w="0">
            <a:noFill/>
          </a:ln>
        </p:spPr>
      </p:pic>
      <p:sp>
        <p:nvSpPr>
          <p:cNvPr id="69" name="TextBox 1"/>
          <p:cNvSpPr/>
          <p:nvPr/>
        </p:nvSpPr>
        <p:spPr>
          <a:xfrm>
            <a:off x="241560" y="5002560"/>
            <a:ext cx="38037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800" spc="-1" strike="noStrike">
                <a:solidFill>
                  <a:schemeClr val="lt1"/>
                </a:solidFill>
                <a:latin typeface="Calibri"/>
              </a:rPr>
              <a:t>MILAB</a:t>
            </a:r>
            <a:r>
              <a:rPr b="1" lang="hu-HU" sz="1800" spc="-1" strike="noStrike">
                <a:solidFill>
                  <a:schemeClr val="lt1"/>
                </a:solidFill>
                <a:latin typeface="Calibri"/>
              </a:rPr>
              <a:t> -</a:t>
            </a:r>
            <a:r>
              <a:rPr b="1" lang="en-US" sz="1800" spc="-1" strike="noStrike">
                <a:solidFill>
                  <a:schemeClr val="lt1"/>
                </a:solidFill>
                <a:latin typeface="Calibri"/>
              </a:rPr>
              <a:t>Budapest Deep Learning Reading Seminar</a:t>
            </a:r>
            <a:r>
              <a:rPr b="1" lang="hu-HU" sz="1800" spc="-1" strike="noStrike">
                <a:solidFill>
                  <a:schemeClr val="lt1"/>
                </a:solidFill>
                <a:latin typeface="Calibri"/>
              </a:rPr>
              <a:t> meetup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hu-HU" sz="1800" spc="-1" strike="noStrike">
                <a:solidFill>
                  <a:schemeClr val="lt1"/>
                </a:solidFill>
                <a:latin typeface="Calibri"/>
              </a:rPr>
              <a:t>2024.06.26.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0" name="Kép 11" descr=""/>
          <p:cNvPicPr/>
          <p:nvPr/>
        </p:nvPicPr>
        <p:blipFill>
          <a:blip r:embed="rId3"/>
          <a:stretch/>
        </p:blipFill>
        <p:spPr>
          <a:xfrm>
            <a:off x="3458160" y="6046200"/>
            <a:ext cx="2736720" cy="72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99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3200" spc="-1" strike="noStrike">
                <a:solidFill>
                  <a:srgbClr val="1b6976"/>
                </a:solidFill>
                <a:latin typeface="Open Sans"/>
                <a:ea typeface="Open Sans"/>
              </a:rPr>
              <a:t>Közérthető átiratok készítése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944280" y="1361520"/>
            <a:ext cx="4456440" cy="3962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Prompt-engineering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Zero-, few-shot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LLM fine-tuning (Google Gemini pro 1.0)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Kísérlet: 2013. évi CXXII. Törvény a mező- és erdőgazdasági földek forgalmáról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43" name="Kép 4" descr=""/>
          <p:cNvPicPr/>
          <p:nvPr/>
        </p:nvPicPr>
        <p:blipFill>
          <a:blip r:embed="rId1"/>
          <a:stretch/>
        </p:blipFill>
        <p:spPr>
          <a:xfrm>
            <a:off x="10058400" y="6006960"/>
            <a:ext cx="2133360" cy="609120"/>
          </a:xfrm>
          <a:prstGeom prst="rect">
            <a:avLst/>
          </a:prstGeom>
          <a:ln w="0">
            <a:noFill/>
          </a:ln>
        </p:spPr>
      </p:pic>
      <p:sp>
        <p:nvSpPr>
          <p:cNvPr id="144" name="Tartalom helye 2"/>
          <p:cNvSpPr/>
          <p:nvPr/>
        </p:nvSpPr>
        <p:spPr>
          <a:xfrm>
            <a:off x="7571520" y="1423080"/>
            <a:ext cx="3502440" cy="4285080"/>
          </a:xfrm>
          <a:prstGeom prst="rect">
            <a:avLst/>
          </a:prstGeom>
          <a:noFill/>
          <a:ln w="1905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6763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b050"/>
                </a:solidFill>
                <a:latin typeface="Open Sans"/>
                <a:ea typeface="Open Sans"/>
              </a:rPr>
              <a:t>Prompt engineering (mega promptok?)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ed7d31"/>
              </a:buClr>
              <a:buFont typeface="Arial"/>
              <a:buChar char="•"/>
            </a:pPr>
            <a:r>
              <a:rPr b="0" lang="hu-HU" sz="2400" spc="-1" strike="noStrike">
                <a:solidFill>
                  <a:schemeClr val="accent2"/>
                </a:solidFill>
                <a:latin typeface="Open Sans"/>
                <a:ea typeface="Open Sans"/>
              </a:rPr>
              <a:t>Háttérben automatikus gépi fordítás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  <a:tabLst>
                <a:tab algn="l" pos="0"/>
              </a:tabLst>
            </a:pPr>
            <a:r>
              <a:rPr b="0" lang="hu-HU" sz="2400" spc="-1" strike="noStrike">
                <a:solidFill>
                  <a:srgbClr val="c00000"/>
                </a:solidFill>
                <a:latin typeface="Open Sans"/>
                <a:ea typeface="Open Sans"/>
              </a:rPr>
              <a:t>Inkább absztraktív összefoglaló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  <a:tabLst>
                <a:tab algn="l" pos="0"/>
              </a:tabLst>
            </a:pPr>
            <a:r>
              <a:rPr b="0" lang="hu-HU" sz="2400" spc="-1" strike="noStrike">
                <a:solidFill>
                  <a:srgbClr val="c00000"/>
                </a:solidFill>
                <a:latin typeface="Open Sans"/>
                <a:ea typeface="Open Sans"/>
              </a:rPr>
              <a:t>Normatív tartalom megváltozik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3200" spc="-1" strike="noStrike">
                <a:solidFill>
                  <a:srgbClr val="1b6976"/>
                </a:solidFill>
                <a:latin typeface="Open Sans"/>
                <a:ea typeface="Open Sans"/>
              </a:rPr>
              <a:t>RAG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944280" y="1532520"/>
            <a:ext cx="4575960" cy="4124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6763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Gyakorlati implementáció: adózói co-pilot (Montana Tudásmenedzsment Kft.)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Információs füzetek szegmentálása (html – szakaszok – cím hierarchia)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Kérdés – válasz chunkok vektorizálása külön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47" name="Kép 4" descr=""/>
          <p:cNvPicPr/>
          <p:nvPr/>
        </p:nvPicPr>
        <p:blipFill>
          <a:blip r:embed="rId1"/>
          <a:stretch/>
        </p:blipFill>
        <p:spPr>
          <a:xfrm>
            <a:off x="10058400" y="6006960"/>
            <a:ext cx="2133360" cy="609120"/>
          </a:xfrm>
          <a:prstGeom prst="rect">
            <a:avLst/>
          </a:prstGeom>
          <a:ln w="0">
            <a:noFill/>
          </a:ln>
        </p:spPr>
      </p:pic>
      <p:sp>
        <p:nvSpPr>
          <p:cNvPr id="148" name="Tartalom helye 2"/>
          <p:cNvSpPr/>
          <p:nvPr/>
        </p:nvSpPr>
        <p:spPr>
          <a:xfrm>
            <a:off x="7187040" y="1531440"/>
            <a:ext cx="3937680" cy="4285080"/>
          </a:xfrm>
          <a:prstGeom prst="rect">
            <a:avLst/>
          </a:prstGeom>
          <a:noFill/>
          <a:ln w="1905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71769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b050"/>
                </a:solidFill>
                <a:latin typeface="Open Sans"/>
                <a:ea typeface="Open Sans"/>
              </a:rPr>
              <a:t>Prompt: közérthető válasz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b050"/>
                </a:solidFill>
                <a:latin typeface="Open Sans"/>
                <a:ea typeface="Open Sans"/>
              </a:rPr>
              <a:t>Intuitív – „beszélgessünk az adatainkkal”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ed7d31"/>
              </a:buClr>
              <a:buFont typeface="Arial"/>
              <a:buChar char="•"/>
            </a:pPr>
            <a:r>
              <a:rPr b="0" lang="hu-HU" sz="2400" spc="-1" strike="noStrike">
                <a:solidFill>
                  <a:schemeClr val="accent2"/>
                </a:solidFill>
                <a:latin typeface="Open Sans"/>
                <a:ea typeface="Open Sans"/>
              </a:rPr>
              <a:t>Dokumentumok szemantikai / tartalmi egységei (kézzel – automatikusan)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  <a:tabLst>
                <a:tab algn="l" pos="0"/>
              </a:tabLst>
            </a:pPr>
            <a:r>
              <a:rPr b="0" lang="hu-HU" sz="2400" spc="-1" strike="noStrike">
                <a:solidFill>
                  <a:srgbClr val="c00000"/>
                </a:solidFill>
                <a:latin typeface="Open Sans"/>
                <a:ea typeface="Open Sans"/>
              </a:rPr>
              <a:t>Hány dokumentum képezze a válasz alapját? (Hány % az Szja 2024-ben? De: Mi az Szja bevallás menete?)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  <a:tabLst>
                <a:tab algn="l" pos="0"/>
              </a:tabLst>
            </a:pPr>
            <a:r>
              <a:rPr b="0" lang="hu-HU" sz="2400" spc="-1" strike="noStrike">
                <a:solidFill>
                  <a:srgbClr val="c00000"/>
                </a:solidFill>
                <a:latin typeface="Open Sans"/>
                <a:ea typeface="Open Sans"/>
              </a:rPr>
              <a:t>Mit tegyünk, ha NINCS helyes válasz az adatbázisban?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Rectangle: Single Corner Snipped 8"/>
          <p:cNvSpPr/>
          <p:nvPr/>
        </p:nvSpPr>
        <p:spPr>
          <a:xfrm>
            <a:off x="0" y="6144480"/>
            <a:ext cx="2759760" cy="713160"/>
          </a:xfrm>
          <a:prstGeom prst="snip1Rect">
            <a:avLst>
              <a:gd name="adj" fmla="val 50000"/>
            </a:avLst>
          </a:prstGeom>
          <a:solidFill>
            <a:srgbClr val="1922fb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50" name="Kép 11" descr=""/>
          <p:cNvPicPr/>
          <p:nvPr/>
        </p:nvPicPr>
        <p:blipFill>
          <a:blip r:embed="rId2"/>
          <a:stretch/>
        </p:blipFill>
        <p:spPr>
          <a:xfrm>
            <a:off x="0" y="6217920"/>
            <a:ext cx="2759760" cy="60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Kép 4" descr=""/>
          <p:cNvPicPr/>
          <p:nvPr/>
        </p:nvPicPr>
        <p:blipFill>
          <a:blip r:embed="rId1"/>
          <a:stretch/>
        </p:blipFill>
        <p:spPr>
          <a:xfrm>
            <a:off x="10058400" y="6006960"/>
            <a:ext cx="2133360" cy="609120"/>
          </a:xfrm>
          <a:prstGeom prst="rect">
            <a:avLst/>
          </a:prstGeom>
          <a:ln w="0">
            <a:noFill/>
          </a:ln>
        </p:spPr>
      </p:pic>
      <p:sp>
        <p:nvSpPr>
          <p:cNvPr id="152" name="Rectangle: Single Corner Snipped 8"/>
          <p:cNvSpPr/>
          <p:nvPr/>
        </p:nvSpPr>
        <p:spPr>
          <a:xfrm>
            <a:off x="0" y="6144480"/>
            <a:ext cx="2759760" cy="713160"/>
          </a:xfrm>
          <a:prstGeom prst="snip1Rect">
            <a:avLst>
              <a:gd name="adj" fmla="val 50000"/>
            </a:avLst>
          </a:prstGeom>
          <a:solidFill>
            <a:srgbClr val="1922fb"/>
          </a:solidFill>
          <a:ln>
            <a:solidFill>
              <a:srgbClr val="1d31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53" name="Kép 11" descr=""/>
          <p:cNvPicPr/>
          <p:nvPr/>
        </p:nvPicPr>
        <p:blipFill>
          <a:blip r:embed="rId2"/>
          <a:stretch/>
        </p:blipFill>
        <p:spPr>
          <a:xfrm>
            <a:off x="0" y="6217920"/>
            <a:ext cx="2759760" cy="609120"/>
          </a:xfrm>
          <a:prstGeom prst="rect">
            <a:avLst/>
          </a:prstGeom>
          <a:ln w="0">
            <a:noFill/>
          </a:ln>
        </p:spPr>
      </p:pic>
      <p:pic>
        <p:nvPicPr>
          <p:cNvPr id="154" name="" descr=""/>
          <p:cNvPicPr/>
          <p:nvPr/>
        </p:nvPicPr>
        <p:blipFill>
          <a:blip r:embed="rId3"/>
          <a:stretch/>
        </p:blipFill>
        <p:spPr>
          <a:xfrm>
            <a:off x="2563560" y="662760"/>
            <a:ext cx="7266240" cy="5052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99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3200" spc="-1" strike="noStrike">
                <a:solidFill>
                  <a:srgbClr val="1b6976"/>
                </a:solidFill>
                <a:latin typeface="Open Sans"/>
                <a:ea typeface="Open Sans"/>
              </a:rPr>
              <a:t>Általánosan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944280" y="1615320"/>
            <a:ext cx="5738400" cy="4876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4983" lnSpcReduction="20000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Bármilyen projekt esetében, ahol adatbázisok elérhetővé és </a:t>
            </a:r>
            <a:r>
              <a:rPr b="1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intuitívan kereshetővé tétel</a:t>
            </a: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e a cél a szélesebb nagyközönség számára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1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Adatbázis lekérdezések </a:t>
            </a: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természetesnyelvi „query”-k alapján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1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Korlátozott precedens rendszer </a:t>
            </a: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- </a:t>
            </a:r>
            <a:br>
              <a:rPr sz="2800"/>
            </a:b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„A Kúria 2012 elejétől hozott határozatai közül azok, amelyek a Bírósági Határozatok Gyűjteményében, a birosag.hu-n megjelentek, rendelkeznek azzal az elvi képességgel (azaz „precedensképesek”), hogy jogkérdésben azoknál későbbi, folyamatban lévő ügyekben kötő erejű értelmezést adjanak mindaddig, amíg az ezekben foglalt jogértelmezéstől a Kúria tudatosan eltér.”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1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Bírósági határozatok </a:t>
            </a: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keresése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Stb.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57" name="Kép 4" descr=""/>
          <p:cNvPicPr/>
          <p:nvPr/>
        </p:nvPicPr>
        <p:blipFill>
          <a:blip r:embed="rId1"/>
          <a:stretch/>
        </p:blipFill>
        <p:spPr>
          <a:xfrm>
            <a:off x="10058400" y="6006960"/>
            <a:ext cx="2133360" cy="609120"/>
          </a:xfrm>
          <a:prstGeom prst="rect">
            <a:avLst/>
          </a:prstGeom>
          <a:ln w="0">
            <a:noFill/>
          </a:ln>
        </p:spPr>
      </p:pic>
      <p:pic>
        <p:nvPicPr>
          <p:cNvPr id="158" name="Picture 7" descr=""/>
          <p:cNvPicPr/>
          <p:nvPr/>
        </p:nvPicPr>
        <p:blipFill>
          <a:blip r:embed="rId2"/>
          <a:stretch/>
        </p:blipFill>
        <p:spPr>
          <a:xfrm>
            <a:off x="6986520" y="2378160"/>
            <a:ext cx="4825080" cy="324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b697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22640" y="2673360"/>
            <a:ext cx="5673240" cy="1510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150000"/>
              </a:lnSpc>
              <a:buNone/>
            </a:pPr>
            <a:r>
              <a:rPr b="1" lang="hu-HU" sz="3600" spc="-1" strike="noStrike">
                <a:solidFill>
                  <a:schemeClr val="lt1"/>
                </a:solidFill>
                <a:latin typeface="Neue Kabel"/>
                <a:ea typeface="Open Sans"/>
              </a:rPr>
              <a:t>Köszönöm a figyelmet!</a:t>
            </a:r>
            <a:endParaRPr b="0" lang="hu-HU" sz="3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0" name="Flowchart: Off-page Connector 2"/>
          <p:cNvSpPr/>
          <p:nvPr/>
        </p:nvSpPr>
        <p:spPr>
          <a:xfrm>
            <a:off x="5819040" y="13680"/>
            <a:ext cx="6372720" cy="5592240"/>
          </a:xfrm>
          <a:prstGeom prst="flowChartOffpageConnector">
            <a:avLst/>
          </a:prstGeom>
          <a:blipFill rotWithShape="0">
            <a:blip r:embed="rId1">
              <a:alphaModFix amt="27000"/>
            </a:blip>
            <a:srcRect/>
            <a:stretch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61" name="Picture 12" descr="A screenshot of a qr code&#10;&#10;Description automatically generated"/>
          <p:cNvPicPr/>
          <p:nvPr/>
        </p:nvPicPr>
        <p:blipFill>
          <a:blip r:embed="rId2"/>
          <a:stretch/>
        </p:blipFill>
        <p:spPr>
          <a:xfrm>
            <a:off x="1959840" y="3991680"/>
            <a:ext cx="2167200" cy="210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3200" spc="-1" strike="noStrike">
                <a:solidFill>
                  <a:srgbClr val="1b6976"/>
                </a:solidFill>
                <a:latin typeface="Open Sans"/>
                <a:ea typeface="Open Sans"/>
              </a:rPr>
              <a:t>Joghoz való hozzáférés (Access to Justice)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944280" y="1921320"/>
            <a:ext cx="10409400" cy="416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0336" lnSpcReduction="10000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Jogszociológia – a társadalom demográfiai tényezők mentén erősen megosztott. A társadalmi erőforrások (idő, pénz, műveltség stb.) egyenlőtlen eloszlása a jog segítségül hívásában is akadályt jelenthet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Ez kiterjeszthető a jog nyelvi dimenziójára is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A jogi / hivatalos (tájékoztató) szövegek (gyakran és szükségtelenül) bonyolultak </a:t>
            </a: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Wingdings"/>
                <a:ea typeface="Open Sans"/>
              </a:rPr>
              <a:t></a:t>
            </a: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 A jogi / hivatali nyelv megértése a laikusok számára erősen akadályozott (szaknyelv)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Jogérvényesítésben hátrány, szabálykövetésben akadályozottság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Ugyanakkor az állampolgárok felé kommunikált normák betartása mindenkire nézve kötelező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73" name="Kép 4" descr=""/>
          <p:cNvPicPr/>
          <p:nvPr/>
        </p:nvPicPr>
        <p:blipFill>
          <a:blip r:embed="rId1"/>
          <a:stretch/>
        </p:blipFill>
        <p:spPr>
          <a:xfrm>
            <a:off x="10058400" y="6006960"/>
            <a:ext cx="2133360" cy="60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507960"/>
            <a:ext cx="10515240" cy="752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3200" spc="-1" strike="noStrike">
                <a:solidFill>
                  <a:srgbClr val="1b6976"/>
                </a:solidFill>
                <a:latin typeface="Open Sans"/>
                <a:ea typeface="Open Sans"/>
              </a:rPr>
              <a:t>A jog hozzáférhetősége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802440" y="1505520"/>
            <a:ext cx="1058688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0" i="1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Hivatalos tájékoztatók 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76" name="Kép 4" descr=""/>
          <p:cNvPicPr/>
          <p:nvPr/>
        </p:nvPicPr>
        <p:blipFill>
          <a:blip r:embed="rId1"/>
          <a:stretch/>
        </p:blipFill>
        <p:spPr>
          <a:xfrm>
            <a:off x="10058400" y="6006960"/>
            <a:ext cx="2133360" cy="609120"/>
          </a:xfrm>
          <a:prstGeom prst="rect">
            <a:avLst/>
          </a:prstGeom>
          <a:ln w="0">
            <a:noFill/>
          </a:ln>
        </p:spPr>
      </p:pic>
      <p:sp>
        <p:nvSpPr>
          <p:cNvPr id="77" name="TextBox 3"/>
          <p:cNvSpPr/>
          <p:nvPr/>
        </p:nvSpPr>
        <p:spPr>
          <a:xfrm>
            <a:off x="840240" y="2458800"/>
            <a:ext cx="5061240" cy="277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600" spc="-1" strike="noStrike">
                <a:solidFill>
                  <a:schemeClr val="dk1"/>
                </a:solidFill>
                <a:highlight>
                  <a:srgbClr val="ffffff"/>
                </a:highlight>
                <a:latin typeface="Noticia Text"/>
              </a:rPr>
              <a:t>„</a:t>
            </a:r>
            <a:r>
              <a:rPr b="0" lang="hu-HU" sz="1600" spc="-1" strike="noStrike">
                <a:solidFill>
                  <a:schemeClr val="dk1"/>
                </a:solidFill>
                <a:highlight>
                  <a:srgbClr val="ffffff"/>
                </a:highlight>
                <a:latin typeface="Noticia Text"/>
              </a:rPr>
              <a:t>Az úti okmány iránti kérelem előterjesztésekor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hu-HU" sz="1600" spc="-1" strike="noStrike">
                <a:solidFill>
                  <a:schemeClr val="dk1"/>
                </a:solidFill>
                <a:highlight>
                  <a:srgbClr val="ffffff"/>
                </a:highlight>
                <a:latin typeface="Noticia Text"/>
              </a:rPr>
              <a:t>a kérelmező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hu-HU" sz="1600" spc="-1" strike="noStrike">
                <a:solidFill>
                  <a:schemeClr val="dk1"/>
                </a:solidFill>
                <a:highlight>
                  <a:srgbClr val="ffffff"/>
                </a:highlight>
                <a:latin typeface="Noticia Text"/>
              </a:rPr>
              <a:t>a kérelmezett úti okmány adattartalmát képező személyes adatait, azok ellenőrzésére szolgáló okiratokat, lakcímét, illetve értesítési címét, </a:t>
            </a:r>
            <a:br>
              <a:rPr sz="1600"/>
            </a:br>
            <a:r>
              <a:rPr b="0" lang="hu-HU" sz="1600" spc="-1" strike="noStrike">
                <a:solidFill>
                  <a:schemeClr val="dk1"/>
                </a:solidFill>
                <a:highlight>
                  <a:srgbClr val="ffffff"/>
                </a:highlight>
                <a:latin typeface="Noticia Text"/>
              </a:rPr>
              <a:t>továbbá arcképmását és saját kezű aláírását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hu-HU" sz="1600" spc="-1" strike="noStrike">
                <a:solidFill>
                  <a:schemeClr val="dk1"/>
                </a:solidFill>
                <a:highlight>
                  <a:srgbClr val="ffffff"/>
                </a:highlight>
                <a:latin typeface="Noticia Text"/>
              </a:rPr>
              <a:t>köteles az eljáró útlevélhatóság rendelkezésére bocsátani.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hu-HU" sz="1600" spc="-1" strike="noStrike">
                <a:solidFill>
                  <a:schemeClr val="dk1"/>
                </a:solidFill>
                <a:highlight>
                  <a:srgbClr val="ffffff"/>
                </a:highlight>
                <a:latin typeface="Noticia Text"/>
              </a:rPr>
              <a:t>Felhívjuk azonban a figyelmet arra, hogy az arcképmás, aláírás, és ujjnyomat a kérelem benyújtásakor kerül felvételezésre.”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TextBox 5"/>
          <p:cNvSpPr/>
          <p:nvPr/>
        </p:nvSpPr>
        <p:spPr>
          <a:xfrm>
            <a:off x="7197480" y="2517120"/>
            <a:ext cx="385344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rgbClr val="1a1c18"/>
                </a:solidFill>
                <a:highlight>
                  <a:srgbClr val="ffffff"/>
                </a:highlight>
                <a:latin typeface="Noticia Text"/>
              </a:rPr>
              <a:t>„</a:t>
            </a:r>
            <a:r>
              <a:rPr b="0" lang="hu-HU" sz="1800" spc="-1" strike="noStrike">
                <a:solidFill>
                  <a:srgbClr val="1a1c18"/>
                </a:solidFill>
                <a:highlight>
                  <a:srgbClr val="ffffff"/>
                </a:highlight>
                <a:latin typeface="Noticia Text"/>
              </a:rPr>
              <a:t>Új útlevél igényléséhez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hu-HU" sz="1800" spc="-1" strike="noStrike">
                <a:solidFill>
                  <a:srgbClr val="1a1c18"/>
                </a:solidFill>
                <a:highlight>
                  <a:srgbClr val="ffffff"/>
                </a:highlight>
                <a:latin typeface="Noticia Text"/>
              </a:rPr>
              <a:t>hozza magával</a:t>
            </a:r>
            <a:br>
              <a:rPr sz="1800"/>
            </a:br>
            <a:r>
              <a:rPr b="0" lang="hu-HU" sz="1800" spc="-1" strike="noStrike">
                <a:solidFill>
                  <a:srgbClr val="1a1c18"/>
                </a:solidFill>
                <a:highlight>
                  <a:srgbClr val="ffffff"/>
                </a:highlight>
                <a:latin typeface="Noticia Text"/>
              </a:rPr>
              <a:t>1. Lakcímkártyáját</a:t>
            </a:r>
            <a:br>
              <a:rPr sz="1800"/>
            </a:br>
            <a:r>
              <a:rPr b="0" lang="hu-HU" sz="1800" spc="-1" strike="noStrike">
                <a:solidFill>
                  <a:srgbClr val="1a1c18"/>
                </a:solidFill>
                <a:highlight>
                  <a:srgbClr val="ffffff"/>
                </a:highlight>
                <a:latin typeface="Noticia Text"/>
              </a:rPr>
              <a:t>2. Érvényes személyi igazolványát, kártya formájú jogosítványát, vagy útlevelét.</a:t>
            </a:r>
            <a:br>
              <a:rPr sz="1800"/>
            </a:br>
            <a:r>
              <a:rPr b="0" lang="hu-HU" sz="1800" spc="-1" strike="noStrike">
                <a:solidFill>
                  <a:srgbClr val="1a1c18"/>
                </a:solidFill>
                <a:highlight>
                  <a:srgbClr val="ffffff"/>
                </a:highlight>
                <a:latin typeface="Noticia Text"/>
              </a:rPr>
              <a:t>Az útlevélhez fotót készítünk Önről, továbbá rögzítjük az aláírását és ujjlenyomatát.”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9" name="Straight Connector 7"/>
          <p:cNvCxnSpPr/>
          <p:nvPr/>
        </p:nvCxnSpPr>
        <p:spPr>
          <a:xfrm>
            <a:off x="5606280" y="2964600"/>
            <a:ext cx="1515240" cy="360"/>
          </a:xfrm>
          <a:prstGeom prst="straightConnector1">
            <a:avLst/>
          </a:prstGeom>
          <a:ln w="25400">
            <a:solidFill>
              <a:srgbClr val="9bbdc3"/>
            </a:solidFill>
            <a:tailEnd len="med" type="triangle" w="med"/>
          </a:ln>
        </p:spPr>
      </p:cxnSp>
      <p:cxnSp>
        <p:nvCxnSpPr>
          <p:cNvPr id="80" name="Straight Connector 10"/>
          <p:cNvCxnSpPr/>
          <p:nvPr/>
        </p:nvCxnSpPr>
        <p:spPr>
          <a:xfrm flipV="1">
            <a:off x="5612040" y="3063240"/>
            <a:ext cx="1481760" cy="1171800"/>
          </a:xfrm>
          <a:prstGeom prst="straightConnector1">
            <a:avLst/>
          </a:prstGeom>
          <a:ln w="25400">
            <a:solidFill>
              <a:srgbClr val="9bbdc3"/>
            </a:solidFill>
            <a:tailEnd len="med" type="triangle" w="med"/>
          </a:ln>
        </p:spPr>
      </p:cxnSp>
      <p:sp>
        <p:nvSpPr>
          <p:cNvPr id="81" name="Rectangle 13"/>
          <p:cNvSpPr/>
          <p:nvPr/>
        </p:nvSpPr>
        <p:spPr>
          <a:xfrm>
            <a:off x="914400" y="3991320"/>
            <a:ext cx="4572000" cy="448200"/>
          </a:xfrm>
          <a:prstGeom prst="rect">
            <a:avLst/>
          </a:prstGeom>
          <a:solidFill>
            <a:srgbClr val="9bbdc3">
              <a:alpha val="54000"/>
            </a:srgb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2" name="Rectangle 14"/>
          <p:cNvSpPr/>
          <p:nvPr/>
        </p:nvSpPr>
        <p:spPr>
          <a:xfrm>
            <a:off x="914400" y="2791800"/>
            <a:ext cx="4590360" cy="180000"/>
          </a:xfrm>
          <a:prstGeom prst="rect">
            <a:avLst/>
          </a:prstGeom>
          <a:solidFill>
            <a:srgbClr val="9bbdc3">
              <a:alpha val="54000"/>
            </a:srgb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3" name="Rectangle 15"/>
          <p:cNvSpPr/>
          <p:nvPr/>
        </p:nvSpPr>
        <p:spPr>
          <a:xfrm>
            <a:off x="7222680" y="2818080"/>
            <a:ext cx="3750120" cy="324720"/>
          </a:xfrm>
          <a:prstGeom prst="rect">
            <a:avLst/>
          </a:prstGeom>
          <a:solidFill>
            <a:srgbClr val="9bbdc3">
              <a:alpha val="54000"/>
            </a:srgb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4" name="Rectangle 17"/>
          <p:cNvSpPr/>
          <p:nvPr/>
        </p:nvSpPr>
        <p:spPr>
          <a:xfrm>
            <a:off x="7222680" y="3138120"/>
            <a:ext cx="3750120" cy="1036440"/>
          </a:xfrm>
          <a:prstGeom prst="rect">
            <a:avLst/>
          </a:prstGeom>
          <a:solidFill>
            <a:srgbClr val="a68d31">
              <a:alpha val="54000"/>
            </a:srgb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5" name="Rectangle 18"/>
          <p:cNvSpPr/>
          <p:nvPr/>
        </p:nvSpPr>
        <p:spPr>
          <a:xfrm>
            <a:off x="914400" y="2971800"/>
            <a:ext cx="4572000" cy="1036440"/>
          </a:xfrm>
          <a:prstGeom prst="rect">
            <a:avLst/>
          </a:prstGeom>
          <a:solidFill>
            <a:srgbClr val="a68d31">
              <a:alpha val="54000"/>
            </a:srgb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6" name="Rectangle 19"/>
          <p:cNvSpPr/>
          <p:nvPr/>
        </p:nvSpPr>
        <p:spPr>
          <a:xfrm>
            <a:off x="914400" y="2517120"/>
            <a:ext cx="4590360" cy="281160"/>
          </a:xfrm>
          <a:prstGeom prst="rect">
            <a:avLst/>
          </a:prstGeom>
          <a:solidFill>
            <a:srgbClr val="1e707c">
              <a:alpha val="54000"/>
            </a:srgb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7" name="Rectangle 20"/>
          <p:cNvSpPr/>
          <p:nvPr/>
        </p:nvSpPr>
        <p:spPr>
          <a:xfrm>
            <a:off x="7222680" y="2542680"/>
            <a:ext cx="3750120" cy="281160"/>
          </a:xfrm>
          <a:prstGeom prst="rect">
            <a:avLst/>
          </a:prstGeom>
          <a:solidFill>
            <a:srgbClr val="1e707c">
              <a:alpha val="54000"/>
            </a:srgb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8" name="Rectangle 21"/>
          <p:cNvSpPr/>
          <p:nvPr/>
        </p:nvSpPr>
        <p:spPr>
          <a:xfrm>
            <a:off x="7222680" y="4165920"/>
            <a:ext cx="3750120" cy="858240"/>
          </a:xfrm>
          <a:prstGeom prst="rect">
            <a:avLst/>
          </a:prstGeom>
          <a:solidFill>
            <a:srgbClr val="1e707c">
              <a:alpha val="54000"/>
            </a:srgb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Rectangle 22"/>
          <p:cNvSpPr/>
          <p:nvPr/>
        </p:nvSpPr>
        <p:spPr>
          <a:xfrm>
            <a:off x="914400" y="4428000"/>
            <a:ext cx="4590360" cy="827640"/>
          </a:xfrm>
          <a:prstGeom prst="rect">
            <a:avLst/>
          </a:prstGeom>
          <a:solidFill>
            <a:srgbClr val="1e707c">
              <a:alpha val="54000"/>
            </a:srgb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90" name="Straight Connector 24"/>
          <p:cNvCxnSpPr/>
          <p:nvPr/>
        </p:nvCxnSpPr>
        <p:spPr>
          <a:xfrm>
            <a:off x="5606280" y="3689640"/>
            <a:ext cx="489960" cy="360"/>
          </a:xfrm>
          <a:prstGeom prst="straightConnector1">
            <a:avLst/>
          </a:prstGeom>
          <a:ln w="25400">
            <a:solidFill>
              <a:srgbClr val="a68d31"/>
            </a:solidFill>
          </a:ln>
        </p:spPr>
      </p:cxnSp>
      <p:cxnSp>
        <p:nvCxnSpPr>
          <p:cNvPr id="91" name="Straight Connector 26"/>
          <p:cNvCxnSpPr/>
          <p:nvPr/>
        </p:nvCxnSpPr>
        <p:spPr>
          <a:xfrm>
            <a:off x="6525360" y="3689640"/>
            <a:ext cx="568440" cy="360"/>
          </a:xfrm>
          <a:prstGeom prst="straightConnector1">
            <a:avLst/>
          </a:prstGeom>
          <a:ln w="25400">
            <a:solidFill>
              <a:srgbClr val="a68d31"/>
            </a:solidFill>
            <a:tailEnd len="med" type="triangle" w="med"/>
          </a:ln>
        </p:spPr>
      </p:cxnSp>
      <p:cxnSp>
        <p:nvCxnSpPr>
          <p:cNvPr id="92" name="Straight Connector 29"/>
          <p:cNvCxnSpPr/>
          <p:nvPr/>
        </p:nvCxnSpPr>
        <p:spPr>
          <a:xfrm>
            <a:off x="5578560" y="4858200"/>
            <a:ext cx="1515240" cy="360"/>
          </a:xfrm>
          <a:prstGeom prst="straightConnector1">
            <a:avLst/>
          </a:prstGeom>
          <a:ln w="25400">
            <a:solidFill>
              <a:srgbClr val="588a92"/>
            </a:solidFill>
            <a:tailEnd len="med" type="triangle" w="med"/>
          </a:ln>
        </p:spPr>
      </p:cxnSp>
      <p:cxnSp>
        <p:nvCxnSpPr>
          <p:cNvPr id="93" name="Straight Connector 30"/>
          <p:cNvCxnSpPr/>
          <p:nvPr/>
        </p:nvCxnSpPr>
        <p:spPr>
          <a:xfrm>
            <a:off x="5606280" y="2664360"/>
            <a:ext cx="1515240" cy="360"/>
          </a:xfrm>
          <a:prstGeom prst="straightConnector1">
            <a:avLst/>
          </a:prstGeom>
          <a:ln w="25400">
            <a:solidFill>
              <a:srgbClr val="588a92"/>
            </a:solidFill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8"/>
          <p:cNvSpPr/>
          <p:nvPr/>
        </p:nvSpPr>
        <p:spPr>
          <a:xfrm>
            <a:off x="914400" y="2666520"/>
            <a:ext cx="10252080" cy="576720"/>
          </a:xfrm>
          <a:prstGeom prst="rect">
            <a:avLst/>
          </a:prstGeom>
          <a:solidFill>
            <a:srgbClr val="1e707c">
              <a:alpha val="32000"/>
            </a:srgb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5" name="Rectangle 7"/>
          <p:cNvSpPr/>
          <p:nvPr/>
        </p:nvSpPr>
        <p:spPr>
          <a:xfrm>
            <a:off x="914400" y="3530160"/>
            <a:ext cx="10252080" cy="290520"/>
          </a:xfrm>
          <a:prstGeom prst="rect">
            <a:avLst/>
          </a:prstGeom>
          <a:solidFill>
            <a:srgbClr val="9bbdc3">
              <a:alpha val="38000"/>
            </a:srgb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6" name="Rectangle 6"/>
          <p:cNvSpPr/>
          <p:nvPr/>
        </p:nvSpPr>
        <p:spPr>
          <a:xfrm>
            <a:off x="914400" y="3820680"/>
            <a:ext cx="10252080" cy="1085400"/>
          </a:xfrm>
          <a:prstGeom prst="rect">
            <a:avLst/>
          </a:prstGeom>
          <a:solidFill>
            <a:srgbClr val="a68d31">
              <a:alpha val="32000"/>
            </a:srgb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83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3200" spc="-1" strike="noStrike">
                <a:solidFill>
                  <a:srgbClr val="1b6976"/>
                </a:solidFill>
                <a:latin typeface="Open Sans"/>
                <a:ea typeface="Open Sans"/>
              </a:rPr>
              <a:t>A jog hozzáférhetősége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838080" y="1386000"/>
            <a:ext cx="10051200" cy="560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0" i="1" lang="hu-HU" sz="24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Törvényszövegek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9" name="Kép 4" descr=""/>
          <p:cNvPicPr/>
          <p:nvPr/>
        </p:nvPicPr>
        <p:blipFill>
          <a:blip r:embed="rId1"/>
          <a:stretch/>
        </p:blipFill>
        <p:spPr>
          <a:xfrm>
            <a:off x="10058400" y="6006960"/>
            <a:ext cx="2133360" cy="609120"/>
          </a:xfrm>
          <a:prstGeom prst="rect">
            <a:avLst/>
          </a:prstGeom>
          <a:ln w="0">
            <a:noFill/>
          </a:ln>
        </p:spPr>
      </p:pic>
      <p:sp>
        <p:nvSpPr>
          <p:cNvPr id="100" name="TextBox 3"/>
          <p:cNvSpPr/>
          <p:nvPr/>
        </p:nvSpPr>
        <p:spPr>
          <a:xfrm>
            <a:off x="838080" y="2666520"/>
            <a:ext cx="1032804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hu-HU" sz="1800" spc="-1" strike="noStrike">
                <a:solidFill>
                  <a:schemeClr val="dk1"/>
                </a:solidFill>
                <a:latin typeface="Open Sans"/>
                <a:ea typeface="Open Sans"/>
              </a:rPr>
              <a:t>(ii) 45. § (1) Az erdőnek minősülő föld haszonbérbe adása esetén előhaszonbérleti jog illeti meg a volt haszonbérlő olyan földművest, illetve mezőgazdasági termelőszervezetet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hu-HU" sz="1800" spc="-1" strike="noStrike">
                <a:solidFill>
                  <a:schemeClr val="dk1"/>
                </a:solidFill>
                <a:latin typeface="Open Sans"/>
                <a:ea typeface="Open Sans"/>
              </a:rPr>
              <a:t>a) aki helyben lakó szomszédnak, illetve amely helybeli illetőségű szomszédnak minősül,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hu-HU" sz="1800" spc="-1" strike="noStrike">
                <a:solidFill>
                  <a:schemeClr val="dk1"/>
                </a:solidFill>
                <a:latin typeface="Open Sans"/>
                <a:ea typeface="Open Sans"/>
              </a:rPr>
              <a:t>b) aki helyben lakónak minősül, illetve amely helybeli illetőségűnek minősül, vagy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hu-HU" sz="1800" spc="-1" strike="noStrike">
                <a:solidFill>
                  <a:schemeClr val="dk1"/>
                </a:solidFill>
                <a:latin typeface="Open Sans"/>
                <a:ea typeface="Open Sans"/>
              </a:rPr>
              <a:t>c) akinek az életvitelszerű lakáshasználata helye illetve akinek, vagy amelynek a mezőgazdasági üzemközpontja legalább 3 éve olyan településen van, amelynek közigazgatási határa a haszonbérlet tárgyát képező föld fekvése szerinti település közigazgatási határától közúton vagy közforgalom elől el nem zárt magánúton legfeljebb 20 km távolságra van.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artalom helye 2"/>
          <p:cNvSpPr/>
          <p:nvPr/>
        </p:nvSpPr>
        <p:spPr>
          <a:xfrm>
            <a:off x="838080" y="2233080"/>
            <a:ext cx="10515240" cy="4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u-HU" sz="20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2013. évi CXXII. Törvény a mező- és erdőgazdasági földek forgalmáról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: Rounded Corners 9"/>
          <p:cNvSpPr/>
          <p:nvPr/>
        </p:nvSpPr>
        <p:spPr>
          <a:xfrm>
            <a:off x="3319200" y="3257280"/>
            <a:ext cx="4924800" cy="2966040"/>
          </a:xfrm>
          <a:prstGeom prst="roundRect">
            <a:avLst>
              <a:gd name="adj" fmla="val 16667"/>
            </a:avLst>
          </a:prstGeom>
          <a:solidFill>
            <a:srgbClr val="9bbdc3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3" name="Rectangle: Rounded Corners 6"/>
          <p:cNvSpPr/>
          <p:nvPr/>
        </p:nvSpPr>
        <p:spPr>
          <a:xfrm>
            <a:off x="875160" y="3257280"/>
            <a:ext cx="4924800" cy="2966040"/>
          </a:xfrm>
          <a:prstGeom prst="roundRect">
            <a:avLst>
              <a:gd name="adj" fmla="val 16667"/>
            </a:avLst>
          </a:prstGeom>
          <a:solidFill>
            <a:srgbClr val="9bbdc3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hu-HU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14800" y="285480"/>
            <a:ext cx="4740120" cy="69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3200" spc="-1" strike="noStrike">
                <a:solidFill>
                  <a:srgbClr val="1b6976"/>
                </a:solidFill>
                <a:latin typeface="Open Sans"/>
                <a:ea typeface="Open Sans"/>
              </a:rPr>
              <a:t>Megközelítési módok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1052640" y="2516400"/>
            <a:ext cx="2459160" cy="63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1769"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Szakértők,    fogalmazók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06" name="Kép 4" descr=""/>
          <p:cNvPicPr/>
          <p:nvPr/>
        </p:nvPicPr>
        <p:blipFill>
          <a:blip r:embed="rId1"/>
          <a:stretch/>
        </p:blipFill>
        <p:spPr>
          <a:xfrm>
            <a:off x="10058400" y="6006960"/>
            <a:ext cx="2133360" cy="609120"/>
          </a:xfrm>
          <a:prstGeom prst="rect">
            <a:avLst/>
          </a:prstGeom>
          <a:ln w="0">
            <a:noFill/>
          </a:ln>
        </p:spPr>
      </p:pic>
      <p:sp>
        <p:nvSpPr>
          <p:cNvPr id="107" name="Tartalom helye 2"/>
          <p:cNvSpPr/>
          <p:nvPr/>
        </p:nvSpPr>
        <p:spPr>
          <a:xfrm>
            <a:off x="1147320" y="3355920"/>
            <a:ext cx="2269800" cy="83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u-HU" sz="2400" spc="-1" strike="noStrike">
                <a:solidFill>
                  <a:srgbClr val="6d6d6d"/>
                </a:solidFill>
                <a:latin typeface="Open Sans"/>
                <a:ea typeface="Open Sans"/>
              </a:rPr>
              <a:t>Szabályalapú megközelítés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artalom helye 2"/>
          <p:cNvSpPr/>
          <p:nvPr/>
        </p:nvSpPr>
        <p:spPr>
          <a:xfrm>
            <a:off x="1147320" y="5272920"/>
            <a:ext cx="2269800" cy="104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u-HU" sz="2400" spc="-1" strike="noStrike">
                <a:solidFill>
                  <a:srgbClr val="6d6d6d"/>
                </a:solidFill>
                <a:latin typeface="Open Sans"/>
                <a:ea typeface="Open Sans"/>
              </a:rPr>
              <a:t>(Klasszikus) gépi tanulás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artalom helye 2"/>
          <p:cNvSpPr/>
          <p:nvPr/>
        </p:nvSpPr>
        <p:spPr>
          <a:xfrm>
            <a:off x="6221160" y="2650680"/>
            <a:ext cx="1602000" cy="37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87480" lnSpcReduction="10000"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Laikusok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Tartalom helye 2"/>
          <p:cNvSpPr/>
          <p:nvPr/>
        </p:nvSpPr>
        <p:spPr>
          <a:xfrm>
            <a:off x="3512160" y="5014080"/>
            <a:ext cx="2269800" cy="83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u-HU" sz="2400" spc="-1" strike="noStrike">
                <a:solidFill>
                  <a:srgbClr val="6d6d6d"/>
                </a:solidFill>
                <a:latin typeface="Open Sans"/>
                <a:ea typeface="Open Sans"/>
              </a:rPr>
              <a:t>Közérthető átiratok (LLM)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Tartalom helye 2"/>
          <p:cNvSpPr/>
          <p:nvPr/>
        </p:nvSpPr>
        <p:spPr>
          <a:xfrm>
            <a:off x="5980680" y="4884480"/>
            <a:ext cx="2083680" cy="182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u-HU" sz="2400" spc="-1" strike="noStrike">
                <a:solidFill>
                  <a:srgbClr val="6d6d6d"/>
                </a:solidFill>
                <a:latin typeface="Open Sans"/>
                <a:ea typeface="Open Sans"/>
              </a:rPr>
              <a:t>RAG alapú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u-HU" sz="2400" spc="-1" strike="noStrike">
                <a:solidFill>
                  <a:srgbClr val="6d6d6d"/>
                </a:solidFill>
                <a:latin typeface="Open Sans"/>
                <a:ea typeface="Open Sans"/>
              </a:rPr>
              <a:t>keresőfelület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u-HU" sz="2400" spc="-1" strike="noStrike">
                <a:solidFill>
                  <a:srgbClr val="6d6d6d"/>
                </a:solidFill>
                <a:latin typeface="Open Sans"/>
                <a:ea typeface="Open Sans"/>
              </a:rPr>
              <a:t>(QA-system)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12" name="Straight Connector 15"/>
          <p:cNvCxnSpPr/>
          <p:nvPr/>
        </p:nvCxnSpPr>
        <p:spPr>
          <a:xfrm>
            <a:off x="4488840" y="2650680"/>
            <a:ext cx="360" cy="2234160"/>
          </a:xfrm>
          <a:prstGeom prst="straightConnector1">
            <a:avLst/>
          </a:prstGeom>
          <a:ln w="38100">
            <a:solidFill>
              <a:srgbClr val="588a92">
                <a:alpha val="46000"/>
              </a:srgbClr>
            </a:solidFill>
          </a:ln>
        </p:spPr>
      </p:cxnSp>
      <p:cxnSp>
        <p:nvCxnSpPr>
          <p:cNvPr id="113" name="Straight Connector 16"/>
          <p:cNvCxnSpPr/>
          <p:nvPr/>
        </p:nvCxnSpPr>
        <p:spPr>
          <a:xfrm>
            <a:off x="4488840" y="6006960"/>
            <a:ext cx="360" cy="676440"/>
          </a:xfrm>
          <a:prstGeom prst="straightConnector1">
            <a:avLst/>
          </a:prstGeom>
          <a:ln w="38100">
            <a:solidFill>
              <a:srgbClr val="588a92">
                <a:alpha val="46000"/>
              </a:srgbClr>
            </a:solidFill>
          </a:ln>
        </p:spPr>
      </p:cxnSp>
      <p:cxnSp>
        <p:nvCxnSpPr>
          <p:cNvPr id="114" name="Straight Connector 17"/>
          <p:cNvCxnSpPr/>
          <p:nvPr/>
        </p:nvCxnSpPr>
        <p:spPr>
          <a:xfrm flipH="1" flipV="1">
            <a:off x="269640" y="4643280"/>
            <a:ext cx="4219560" cy="8640"/>
          </a:xfrm>
          <a:prstGeom prst="straightConnector1">
            <a:avLst/>
          </a:prstGeom>
          <a:ln w="38100">
            <a:solidFill>
              <a:srgbClr val="588a92">
                <a:alpha val="46000"/>
              </a:srgbClr>
            </a:solidFill>
          </a:ln>
        </p:spPr>
      </p:cxnSp>
      <p:cxnSp>
        <p:nvCxnSpPr>
          <p:cNvPr id="115" name="Straight Connector 22"/>
          <p:cNvCxnSpPr/>
          <p:nvPr/>
        </p:nvCxnSpPr>
        <p:spPr>
          <a:xfrm flipH="1">
            <a:off x="4488840" y="4614480"/>
            <a:ext cx="6507360" cy="37800"/>
          </a:xfrm>
          <a:prstGeom prst="straightConnector1">
            <a:avLst/>
          </a:prstGeom>
          <a:ln w="38100">
            <a:solidFill>
              <a:srgbClr val="588a92">
                <a:alpha val="46000"/>
              </a:srgbClr>
            </a:solidFill>
          </a:ln>
        </p:spPr>
      </p:cxnSp>
      <p:sp>
        <p:nvSpPr>
          <p:cNvPr id="116" name="Tartalom helye 2"/>
          <p:cNvSpPr/>
          <p:nvPr/>
        </p:nvSpPr>
        <p:spPr>
          <a:xfrm>
            <a:off x="8566560" y="3881160"/>
            <a:ext cx="2248560" cy="4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54273"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u-HU" sz="44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Szabályalapú</a:t>
            </a: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artalom helye 2"/>
          <p:cNvSpPr/>
          <p:nvPr/>
        </p:nvSpPr>
        <p:spPr>
          <a:xfrm>
            <a:off x="8443080" y="5062320"/>
            <a:ext cx="2414880" cy="46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u-HU" sz="24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Gépi</a:t>
            </a: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 </a:t>
            </a:r>
            <a:r>
              <a:rPr b="1" lang="hu-HU" sz="24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tanulás</a:t>
            </a: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artalom helye 2"/>
          <p:cNvSpPr/>
          <p:nvPr/>
        </p:nvSpPr>
        <p:spPr>
          <a:xfrm>
            <a:off x="514800" y="1303920"/>
            <a:ext cx="10998000" cy="62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71769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Közérthetőséget támogató módszerek a megcélzott felhasználók, és az alkalmazott megoldások szerint csoportosítva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6" descr="A light bulb with a question mark in the middle of a circle&#10;&#10;Description automatically generated"/>
          <p:cNvPicPr/>
          <p:nvPr/>
        </p:nvPicPr>
        <p:blipFill>
          <a:blip r:embed="rId1">
            <a:alphaModFix amt="9000"/>
          </a:blip>
          <a:stretch/>
        </p:blipFill>
        <p:spPr>
          <a:xfrm>
            <a:off x="2600640" y="0"/>
            <a:ext cx="6990480" cy="6857640"/>
          </a:xfrm>
          <a:prstGeom prst="rect">
            <a:avLst/>
          </a:prstGeom>
          <a:ln w="0">
            <a:noFill/>
          </a:ln>
        </p:spPr>
      </p:pic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838080" y="513000"/>
            <a:ext cx="10515240" cy="90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3200" spc="-1" strike="noStrike">
                <a:solidFill>
                  <a:srgbClr val="1b6976"/>
                </a:solidFill>
                <a:latin typeface="Open Sans"/>
                <a:ea typeface="Open Sans"/>
              </a:rPr>
              <a:t>Szabályalapú megközelítés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838080" y="1638720"/>
            <a:ext cx="6800040" cy="4551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4983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0" lang="fr-FR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ISO/DIS 24495-1 Plain language</a:t>
            </a: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  (ISO standard a közérthető megfogalmazás alapelveiről)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Stíluskönyv: Kúria joggyakorlatelemző munkacsoport – javaslatok a nyelvi egységesítésre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Nyelvtudományi irányzatok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808080"/>
              </a:buClr>
              <a:buFont typeface="Arial"/>
              <a:buChar char="•"/>
              <a:tabLst>
                <a:tab algn="l" pos="0"/>
              </a:tabLst>
            </a:pPr>
            <a:r>
              <a:rPr b="0" lang="hu-HU" sz="24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Funkcióigék kerülése (</a:t>
            </a:r>
            <a:r>
              <a:rPr b="0" i="1" lang="hu-HU" sz="24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említésre került – említette, intézkedést foganatosít – intézkedik</a:t>
            </a:r>
            <a:r>
              <a:rPr b="0" lang="hu-HU" sz="24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)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808080"/>
              </a:buClr>
              <a:buFont typeface="Arial"/>
              <a:buChar char="•"/>
              <a:tabLst>
                <a:tab algn="l" pos="0"/>
              </a:tabLst>
            </a:pPr>
            <a:r>
              <a:rPr b="0" i="1" lang="hu-HU" sz="24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Illetve</a:t>
            </a:r>
            <a:r>
              <a:rPr b="0" lang="hu-HU" sz="24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 ( A illetve B – A és? B, A vagy? B, A és/vagy? B)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808080"/>
              </a:buClr>
              <a:buFont typeface="Arial"/>
              <a:buChar char="•"/>
              <a:tabLst>
                <a:tab algn="l" pos="0"/>
              </a:tabLst>
            </a:pPr>
            <a:r>
              <a:rPr b="0" lang="hu-HU" sz="24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Technikai és szakzsargon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808080"/>
              </a:buClr>
              <a:buFont typeface="Arial"/>
              <a:buChar char="•"/>
              <a:tabLst>
                <a:tab algn="l" pos="0"/>
              </a:tabLst>
            </a:pPr>
            <a:r>
              <a:rPr b="0" lang="hu-HU" sz="24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Archaizmusok (</a:t>
            </a:r>
            <a:r>
              <a:rPr b="0" i="1" lang="hu-HU" sz="24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ekképpen, kérelem előterjesztése</a:t>
            </a:r>
            <a:r>
              <a:rPr b="0" lang="hu-HU" sz="24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)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808080"/>
              </a:buClr>
              <a:buFont typeface="Arial"/>
              <a:buChar char="•"/>
              <a:tabLst>
                <a:tab algn="l" pos="0"/>
              </a:tabLst>
            </a:pPr>
            <a:r>
              <a:rPr b="0" lang="hu-HU" sz="24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Nominalizáció (</a:t>
            </a:r>
            <a:r>
              <a:rPr b="0" i="1" lang="hu-HU" sz="24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… való keresést követően – … keresve</a:t>
            </a:r>
            <a:r>
              <a:rPr b="0" lang="hu-HU" sz="24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)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808080"/>
              </a:buClr>
              <a:buFont typeface="Arial"/>
              <a:buChar char="•"/>
              <a:tabLst>
                <a:tab algn="l" pos="0"/>
              </a:tabLst>
            </a:pPr>
            <a:r>
              <a:rPr b="0" lang="hu-HU" sz="24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Terjengősség (</a:t>
            </a:r>
            <a:r>
              <a:rPr b="0" i="1" lang="hu-HU" sz="24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futtatásához az alábbi informatikai feltételek megléte szükséges – futtatásának feltétele</a:t>
            </a:r>
            <a:r>
              <a:rPr b="0" lang="hu-HU" sz="24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)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2" name="Kép 4" descr=""/>
          <p:cNvPicPr/>
          <p:nvPr/>
        </p:nvPicPr>
        <p:blipFill>
          <a:blip r:embed="rId2"/>
          <a:stretch/>
        </p:blipFill>
        <p:spPr>
          <a:xfrm>
            <a:off x="10058400" y="6006960"/>
            <a:ext cx="2133360" cy="609120"/>
          </a:xfrm>
          <a:prstGeom prst="rect">
            <a:avLst/>
          </a:prstGeom>
          <a:ln w="0">
            <a:noFill/>
          </a:ln>
        </p:spPr>
      </p:pic>
      <p:sp>
        <p:nvSpPr>
          <p:cNvPr id="123" name="Tartalom helye 2"/>
          <p:cNvSpPr/>
          <p:nvPr/>
        </p:nvSpPr>
        <p:spPr>
          <a:xfrm>
            <a:off x="8663040" y="1638720"/>
            <a:ext cx="3159360" cy="3893400"/>
          </a:xfrm>
          <a:prstGeom prst="rect">
            <a:avLst/>
          </a:prstGeom>
          <a:noFill/>
          <a:ln w="1905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74983" lnSpcReduction="10000"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b050"/>
                </a:solidFill>
                <a:latin typeface="Open Sans"/>
                <a:ea typeface="Open Sans"/>
              </a:rPr>
              <a:t>Determinisztikus (túl- alulgenerálás elkerülhető)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b050"/>
                </a:solidFill>
                <a:latin typeface="Open Sans"/>
                <a:ea typeface="Open Sans"/>
              </a:rPr>
              <a:t>Interpretálható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ed7d31"/>
              </a:buClr>
              <a:buFont typeface="Arial"/>
              <a:buChar char="•"/>
            </a:pPr>
            <a:r>
              <a:rPr b="0" lang="hu-HU" sz="2400" spc="-1" strike="noStrike">
                <a:solidFill>
                  <a:schemeClr val="accent2"/>
                </a:solidFill>
                <a:latin typeface="Open Sans"/>
                <a:ea typeface="Open Sans"/>
              </a:rPr>
              <a:t>Jelentős szakértelem (több tud. területen is)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c00000"/>
                </a:solidFill>
                <a:latin typeface="Open Sans"/>
                <a:ea typeface="Open Sans"/>
              </a:rPr>
              <a:t>Rugalmatlan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c00000"/>
                </a:solidFill>
                <a:latin typeface="Open Sans"/>
                <a:ea typeface="Open Sans"/>
              </a:rPr>
              <a:t>Nehezen bővíthető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c00000"/>
                </a:solidFill>
                <a:latin typeface="Open Sans"/>
                <a:ea typeface="Open Sans"/>
              </a:rPr>
              <a:t>Nem minden implementálható („egy gondolat, egy bekezdés”)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6" descr="A light bulb with a question mark in the middle of a circle&#10;&#10;Description automatically generated"/>
          <p:cNvPicPr/>
          <p:nvPr/>
        </p:nvPicPr>
        <p:blipFill>
          <a:blip r:embed="rId1">
            <a:alphaModFix amt="9000"/>
          </a:blip>
          <a:stretch/>
        </p:blipFill>
        <p:spPr>
          <a:xfrm>
            <a:off x="2600640" y="0"/>
            <a:ext cx="6990480" cy="6857640"/>
          </a:xfrm>
          <a:prstGeom prst="rect">
            <a:avLst/>
          </a:prstGeom>
          <a:ln w="0">
            <a:noFill/>
          </a:ln>
        </p:spPr>
      </p:pic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95720" y="519840"/>
            <a:ext cx="3668760" cy="90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3200" spc="-1" strike="noStrike">
                <a:solidFill>
                  <a:srgbClr val="1b6976"/>
                </a:solidFill>
                <a:latin typeface="Open Sans"/>
                <a:ea typeface="Open Sans"/>
              </a:rPr>
              <a:t>Modelltanítás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95720" y="1638720"/>
            <a:ext cx="6800040" cy="4551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Pl. BERT, XLM-RoBERTa stb.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Training adatok: </a:t>
            </a:r>
            <a:r>
              <a:rPr b="1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NAV Információs füzetek </a:t>
            </a: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(laikusoknak címzett – „funkcionális” szövegek)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808080"/>
              </a:buClr>
              <a:buFont typeface="Arial"/>
              <a:buChar char="•"/>
            </a:pPr>
            <a:r>
              <a:rPr b="0" lang="hu-HU" sz="28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Adatok „tisztasága”; a konkrét esetben</a:t>
            </a:r>
            <a:endParaRPr b="0" lang="hu-H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808080"/>
              </a:buClr>
              <a:buFont typeface="Arial"/>
              <a:buChar char="•"/>
            </a:pPr>
            <a:r>
              <a:rPr b="0" lang="hu-HU" sz="24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Helyesírási javítások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808080"/>
              </a:buClr>
              <a:buFont typeface="Arial"/>
              <a:buChar char="•"/>
            </a:pPr>
            <a:r>
              <a:rPr b="0" lang="hu-HU" sz="24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Terminológiai egységesítés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808080"/>
              </a:buClr>
              <a:buFont typeface="Arial"/>
              <a:buChar char="•"/>
            </a:pPr>
            <a:r>
              <a:rPr b="0" lang="hu-HU" sz="2400" spc="-1" strike="noStrike">
                <a:solidFill>
                  <a:schemeClr val="dk1">
                    <a:lumMod val="50000"/>
                    <a:lumOff val="50000"/>
                  </a:schemeClr>
                </a:solidFill>
                <a:latin typeface="Open Sans"/>
                <a:ea typeface="Open Sans"/>
              </a:rPr>
              <a:t>Közérthetőségi javítások</a:t>
            </a:r>
            <a:endParaRPr b="0" lang="hu-HU" sz="24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7" name="Kép 4" descr=""/>
          <p:cNvPicPr/>
          <p:nvPr/>
        </p:nvPicPr>
        <p:blipFill>
          <a:blip r:embed="rId2"/>
          <a:stretch/>
        </p:blipFill>
        <p:spPr>
          <a:xfrm>
            <a:off x="10058400" y="6006960"/>
            <a:ext cx="2133360" cy="609120"/>
          </a:xfrm>
          <a:prstGeom prst="rect">
            <a:avLst/>
          </a:prstGeom>
          <a:ln w="0">
            <a:noFill/>
          </a:ln>
        </p:spPr>
      </p:pic>
      <p:grpSp>
        <p:nvGrpSpPr>
          <p:cNvPr id="128" name="Group 5"/>
          <p:cNvGrpSpPr/>
          <p:nvPr/>
        </p:nvGrpSpPr>
        <p:grpSpPr>
          <a:xfrm>
            <a:off x="7374600" y="667080"/>
            <a:ext cx="4817160" cy="5096880"/>
            <a:chOff x="7374600" y="667080"/>
            <a:chExt cx="4817160" cy="5096880"/>
          </a:xfrm>
        </p:grpSpPr>
        <p:pic>
          <p:nvPicPr>
            <p:cNvPr id="129" name="Picture 7" descr="A diagram of a building&#10;&#10;Description automatically generated"/>
            <p:cNvPicPr/>
            <p:nvPr/>
          </p:nvPicPr>
          <p:blipFill>
            <a:blip r:embed="rId3"/>
            <a:stretch/>
          </p:blipFill>
          <p:spPr>
            <a:xfrm>
              <a:off x="7646760" y="1528560"/>
              <a:ext cx="4545000" cy="4235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0" name="Picture 8" descr=""/>
            <p:cNvPicPr/>
            <p:nvPr/>
          </p:nvPicPr>
          <p:blipFill>
            <a:blip r:embed="rId4"/>
            <a:stretch/>
          </p:blipFill>
          <p:spPr>
            <a:xfrm>
              <a:off x="7374600" y="667080"/>
              <a:ext cx="2663640" cy="1137240"/>
            </a:xfrm>
            <a:prstGeom prst="rect">
              <a:avLst/>
            </a:prstGeom>
            <a:ln w="0">
              <a:solidFill>
                <a:srgbClr val="1e707c"/>
              </a:solidFill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19720" y="669240"/>
            <a:ext cx="447228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3200" spc="-1" strike="noStrike">
                <a:solidFill>
                  <a:srgbClr val="1b6976"/>
                </a:solidFill>
                <a:latin typeface="Open Sans"/>
                <a:ea typeface="Open Sans"/>
              </a:rPr>
              <a:t>NAV Információs füzetek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32" name="Kép 4" descr=""/>
          <p:cNvPicPr/>
          <p:nvPr/>
        </p:nvPicPr>
        <p:blipFill>
          <a:blip r:embed="rId1"/>
          <a:stretch/>
        </p:blipFill>
        <p:spPr>
          <a:xfrm>
            <a:off x="10058400" y="6006960"/>
            <a:ext cx="2133360" cy="60912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3" descr=""/>
          <p:cNvPicPr/>
          <p:nvPr/>
        </p:nvPicPr>
        <p:blipFill>
          <a:blip r:embed="rId2"/>
          <a:stretch/>
        </p:blipFill>
        <p:spPr>
          <a:xfrm>
            <a:off x="6259320" y="365040"/>
            <a:ext cx="5199840" cy="563724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6" descr=""/>
          <p:cNvPicPr/>
          <p:nvPr/>
        </p:nvPicPr>
        <p:blipFill>
          <a:blip r:embed="rId3"/>
          <a:stretch/>
        </p:blipFill>
        <p:spPr>
          <a:xfrm>
            <a:off x="588600" y="2501280"/>
            <a:ext cx="5343840" cy="3501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6" descr="A light bulb with a question mark in the middle of a circle&#10;&#10;Description automatically generated"/>
          <p:cNvPicPr/>
          <p:nvPr/>
        </p:nvPicPr>
        <p:blipFill>
          <a:blip r:embed="rId1">
            <a:alphaModFix amt="9000"/>
          </a:blip>
          <a:stretch/>
        </p:blipFill>
        <p:spPr>
          <a:xfrm>
            <a:off x="2600640" y="0"/>
            <a:ext cx="6990480" cy="685764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95720" y="519840"/>
            <a:ext cx="3668760" cy="90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hu-HU" sz="3200" spc="-1" strike="noStrike">
                <a:solidFill>
                  <a:srgbClr val="1b6976"/>
                </a:solidFill>
                <a:latin typeface="Open Sans"/>
                <a:ea typeface="Open Sans"/>
              </a:rPr>
              <a:t>Modelltanítás</a:t>
            </a:r>
            <a:endParaRPr b="0" lang="hu-HU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37" name="Kép 4" descr=""/>
          <p:cNvPicPr/>
          <p:nvPr/>
        </p:nvPicPr>
        <p:blipFill>
          <a:blip r:embed="rId2"/>
          <a:stretch/>
        </p:blipFill>
        <p:spPr>
          <a:xfrm>
            <a:off x="10058400" y="6006960"/>
            <a:ext cx="2133360" cy="60912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3" descr=""/>
          <p:cNvPicPr/>
          <p:nvPr/>
        </p:nvPicPr>
        <p:blipFill>
          <a:blip r:embed="rId3"/>
          <a:stretch/>
        </p:blipFill>
        <p:spPr>
          <a:xfrm>
            <a:off x="489960" y="1775520"/>
            <a:ext cx="5752800" cy="202860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9" descr=""/>
          <p:cNvPicPr/>
          <p:nvPr/>
        </p:nvPicPr>
        <p:blipFill>
          <a:blip r:embed="rId4"/>
          <a:stretch/>
        </p:blipFill>
        <p:spPr>
          <a:xfrm>
            <a:off x="1879560" y="4187880"/>
            <a:ext cx="2730960" cy="2123640"/>
          </a:xfrm>
          <a:prstGeom prst="rect">
            <a:avLst/>
          </a:prstGeom>
          <a:ln w="0">
            <a:noFill/>
          </a:ln>
        </p:spPr>
      </p:pic>
      <p:sp>
        <p:nvSpPr>
          <p:cNvPr id="140" name="Tartalom helye 2"/>
          <p:cNvSpPr/>
          <p:nvPr/>
        </p:nvSpPr>
        <p:spPr>
          <a:xfrm>
            <a:off x="8075160" y="1551600"/>
            <a:ext cx="3499200" cy="3549960"/>
          </a:xfrm>
          <a:prstGeom prst="rect">
            <a:avLst/>
          </a:prstGeom>
          <a:noFill/>
          <a:ln w="1905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b050"/>
                </a:solidFill>
                <a:latin typeface="Open Sans"/>
                <a:ea typeface="Open Sans"/>
              </a:rPr>
              <a:t>Generalizálási képesség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b05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b050"/>
                </a:solidFill>
                <a:latin typeface="Open Sans"/>
                <a:ea typeface="Open Sans"/>
              </a:rPr>
              <a:t>Transfer learning (multilingual modellek)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c00000"/>
              </a:buClr>
              <a:buFont typeface="Arial"/>
              <a:buChar char="•"/>
              <a:tabLst>
                <a:tab algn="l" pos="0"/>
              </a:tabLst>
            </a:pPr>
            <a:r>
              <a:rPr b="0" lang="hu-HU" sz="2400" spc="-1" strike="noStrike">
                <a:solidFill>
                  <a:srgbClr val="c00000"/>
                </a:solidFill>
                <a:latin typeface="Open Sans"/>
                <a:ea typeface="Open Sans"/>
              </a:rPr>
              <a:t>Nehezen (vagy nem) interpretálható (black box)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67E45232EF1D54B9E52D50172D46A75" ma:contentTypeVersion="15" ma:contentTypeDescription="Új dokumentum létrehozása." ma:contentTypeScope="" ma:versionID="7f2d9ca89702d1e7f344d311eda12b9c">
  <xsd:schema xmlns:xsd="http://www.w3.org/2001/XMLSchema" xmlns:xs="http://www.w3.org/2001/XMLSchema" xmlns:p="http://schemas.microsoft.com/office/2006/metadata/properties" xmlns:ns2="ceb46385-7433-4d30-8ce2-f79fba727789" xmlns:ns3="fe24fb32-aacb-44a1-84ed-2fe083f2419f" targetNamespace="http://schemas.microsoft.com/office/2006/metadata/properties" ma:root="true" ma:fieldsID="95d87092b54d37010d3250fededf38e8" ns2:_="" ns3:_="">
    <xsd:import namespace="ceb46385-7433-4d30-8ce2-f79fba727789"/>
    <xsd:import namespace="fe24fb32-aacb-44a1-84ed-2fe083f241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46385-7433-4d30-8ce2-f79fba7277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Képcímkék" ma:readOnly="false" ma:fieldId="{5cf76f15-5ced-4ddc-b409-7134ff3c332f}" ma:taxonomyMulti="true" ma:sspId="c71cdc92-b58b-4951-b2f5-21b24e372d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24fb32-aacb-44a1-84ed-2fe083f2419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9c44b38-cee9-4101-9d27-d3f5a0501a33}" ma:internalName="TaxCatchAll" ma:showField="CatchAllData" ma:web="fe24fb32-aacb-44a1-84ed-2fe083f241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A27154-9E2F-47BA-BB07-E3496F8B25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9EFC48-1AD1-47A2-94FA-CF00E4D748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b46385-7433-4d30-8ce2-f79fba727789"/>
    <ds:schemaRef ds:uri="fe24fb32-aacb-44a1-84ed-2fe083f241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3551</TotalTime>
  <Application>LibreOffice/24.2.3.2$Linux_X86_64 LibreOffice_project/420$Build-2</Application>
  <AppVersion>15.0000</AppVersion>
  <Words>811</Words>
  <Paragraphs>106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2023-08-15T19:10:58Z</dcterms:created>
  <dc:creator>Dr. Nádai László</dc:creator>
  <dc:description/>
  <dc:language>en-US</dc:language>
  <cp:lastModifiedBy/>
  <dcterms:modified xsi:type="dcterms:W3CDTF">2024-06-26T15:49:09Z</dcterms:modified>
  <cp:revision>32</cp:revision>
  <dc:subject/>
  <dc:title>ELKH Zabhegyező Intézet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15</vt:i4>
  </property>
</Properties>
</file>