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9" r:id="rId2"/>
  </p:sldMasterIdLst>
  <p:notesMasterIdLst>
    <p:notesMasterId r:id="rId19"/>
  </p:notesMasterIdLst>
  <p:handoutMasterIdLst>
    <p:handoutMasterId r:id="rId20"/>
  </p:handoutMasterIdLst>
  <p:sldIdLst>
    <p:sldId id="269" r:id="rId3"/>
    <p:sldId id="394" r:id="rId4"/>
    <p:sldId id="371" r:id="rId5"/>
    <p:sldId id="319" r:id="rId6"/>
    <p:sldId id="397" r:id="rId7"/>
    <p:sldId id="338" r:id="rId8"/>
    <p:sldId id="321" r:id="rId9"/>
    <p:sldId id="377" r:id="rId10"/>
    <p:sldId id="317" r:id="rId11"/>
    <p:sldId id="391" r:id="rId12"/>
    <p:sldId id="392" r:id="rId13"/>
    <p:sldId id="395" r:id="rId14"/>
    <p:sldId id="396" r:id="rId15"/>
    <p:sldId id="390" r:id="rId16"/>
    <p:sldId id="328" r:id="rId17"/>
    <p:sldId id="299" r:id="rId18"/>
  </p:sldIdLst>
  <p:sldSz cx="12188825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4793D0-0B24-4A78-BB50-2D4A01A2B408}">
          <p14:sldIdLst>
            <p14:sldId id="269"/>
            <p14:sldId id="394"/>
            <p14:sldId id="371"/>
            <p14:sldId id="319"/>
            <p14:sldId id="397"/>
            <p14:sldId id="338"/>
            <p14:sldId id="321"/>
            <p14:sldId id="377"/>
            <p14:sldId id="317"/>
            <p14:sldId id="391"/>
            <p14:sldId id="392"/>
            <p14:sldId id="395"/>
            <p14:sldId id="396"/>
            <p14:sldId id="390"/>
            <p14:sldId id="328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16">
          <p15:clr>
            <a:srgbClr val="A4A3A4"/>
          </p15:clr>
        </p15:guide>
        <p15:guide id="3" orient="horz" pos="384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pos="3839">
          <p15:clr>
            <a:srgbClr val="A4A3A4"/>
          </p15:clr>
        </p15:guide>
        <p15:guide id="6" pos="384">
          <p15:clr>
            <a:srgbClr val="A4A3A4"/>
          </p15:clr>
        </p15:guide>
        <p15:guide id="7" pos="7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lint Daroczy" initials="BD" lastIdx="1" clrIdx="0"/>
  <p:cmAuthor id="2" name="Balint Daroczy" initials="BD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95A"/>
    <a:srgbClr val="25408F"/>
    <a:srgbClr val="24408F"/>
    <a:srgbClr val="244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5" autoAdjust="0"/>
    <p:restoredTop sz="87370" autoAdjust="0"/>
  </p:normalViewPr>
  <p:slideViewPr>
    <p:cSldViewPr>
      <p:cViewPr varScale="1">
        <p:scale>
          <a:sx n="91" d="100"/>
          <a:sy n="91" d="100"/>
        </p:scale>
        <p:origin x="91" y="67"/>
      </p:cViewPr>
      <p:guideLst>
        <p:guide orient="horz" pos="2160"/>
        <p:guide orient="horz" pos="816"/>
        <p:guide orient="horz" pos="3840"/>
        <p:guide orient="horz" pos="1056"/>
        <p:guide pos="3839"/>
        <p:guide pos="384"/>
        <p:guide pos="729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382"/>
    </p:cViewPr>
  </p:sorterViewPr>
  <p:notesViewPr>
    <p:cSldViewPr showGuides="1">
      <p:cViewPr>
        <p:scale>
          <a:sx n="100" d="100"/>
          <a:sy n="100" d="100"/>
        </p:scale>
        <p:origin x="-3468" y="87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02A0-C947-4278-96D1-0DB9C063DF5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FAA7-9DA0-4163-8828-B20FAF1E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81000"/>
            <a:ext cx="4572001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/>
            </a:lvl1pPr>
          </a:lstStyle>
          <a:p>
            <a:fld id="{8547E1EE-0039-4797-B978-F45341826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82880" indent="-137160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39725" indent="-1047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15938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633413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03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9588"/>
            <a:ext cx="45275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eNodeB</a:t>
            </a:r>
            <a:r>
              <a:rPr lang="en-US" dirty="0" smtClean="0"/>
              <a:t> Event logs (</a:t>
            </a:r>
            <a:r>
              <a:rPr lang="en-US" dirty="0" err="1" smtClean="0"/>
              <a:t>celltrace</a:t>
            </a:r>
            <a:r>
              <a:rPr lang="en-US" dirty="0" smtClean="0"/>
              <a:t>) are parsed</a:t>
            </a:r>
            <a:r>
              <a:rPr lang="en-US" baseline="0" dirty="0" smtClean="0"/>
              <a:t> and correlated to constitute RAB sessions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2014-07-11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B65D52C-F86E-4FCB-B027-9F239CBEC038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4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Főcím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0157354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marL="0" algn="l" defTabSz="914400" rtl="0" eaLnBrk="1" latinLnBrk="0" hangingPunct="1">
              <a:defRPr lang="hu-HU" sz="16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smtClean="0"/>
              <a:t>December 4, 2020</a:t>
            </a:r>
            <a:endParaRPr lang="hu-H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8212" y="6478524"/>
            <a:ext cx="7847569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u-HU" smtClean="0"/>
              <a:t>Informatics Laboratory</a:t>
            </a:r>
            <a:endParaRPr lang="en-US" dirty="0"/>
          </a:p>
        </p:txBody>
      </p:sp>
      <p:pic>
        <p:nvPicPr>
          <p:cNvPr id="8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2" y="24063"/>
            <a:ext cx="2822448" cy="1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Informatics Laboratory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9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Informatics Laboratory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547913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441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5056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9523412" y="6478524"/>
            <a:ext cx="144653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marL="0" algn="l" defTabSz="914400" rtl="0" eaLnBrk="1" latinLnBrk="0" hangingPunct="1">
              <a:defRPr lang="hu-HU" sz="16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smtClean="0"/>
              <a:t>December 4, 2020</a:t>
            </a:r>
            <a:endParaRPr lang="hu-H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8213" y="6478524"/>
            <a:ext cx="67818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u-HU" smtClean="0"/>
              <a:t>Informatics Laboratory</a:t>
            </a:r>
            <a:endParaRPr lang="en-US" dirty="0"/>
          </a:p>
        </p:txBody>
      </p:sp>
      <p:pic>
        <p:nvPicPr>
          <p:cNvPr id="11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2" y="304800"/>
            <a:ext cx="1707618" cy="6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441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65056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Informatics Laboratory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7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441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65056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Informatics Laboratory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Informatics Laboratory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7977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6513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08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Informatics Laboratory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7977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6513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69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7977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6513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37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1" y="1295401"/>
            <a:ext cx="7618016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32178" y="1295400"/>
            <a:ext cx="3047206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szerkesztése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78960" y="1295400"/>
            <a:ext cx="3900424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2438400"/>
            <a:ext cx="9141619" cy="31699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Szövegdoboz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Informatics Laboratory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678960" y="1295400"/>
            <a:ext cx="3900424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24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65056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1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265056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21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1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7977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166513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4387977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8166513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61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0567712" y="304801"/>
            <a:ext cx="1011672" cy="5791200"/>
          </a:xfrm>
        </p:spPr>
        <p:txBody>
          <a:bodyPr vert="eaVert"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304801"/>
            <a:ext cx="9649486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3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529031" y="1800000"/>
            <a:ext cx="11132885" cy="385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798" y="239716"/>
            <a:ext cx="9990182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16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5492" y="1435102"/>
            <a:ext cx="6813892" cy="469106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442" y="1435102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Informatics Laboratory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597163" y="44624"/>
            <a:ext cx="5881192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DA039EA-F075-4CB6-AF6B-BE8A2FD94DA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359906" y="5526963"/>
            <a:ext cx="2879250" cy="64607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sz="1799" dirty="0"/>
              <a:t>Az előadó arcképének helye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0"/>
          <a:stretch/>
        </p:blipFill>
        <p:spPr>
          <a:xfrm>
            <a:off x="328472" y="4419088"/>
            <a:ext cx="2942118" cy="2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82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Főcím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0157354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marL="0" algn="l" defTabSz="914400" rtl="0" eaLnBrk="1" latinLnBrk="0" hangingPunct="1">
              <a:defRPr lang="hu-HU" sz="16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smtClean="0"/>
              <a:t>December 4, 2020</a:t>
            </a:r>
            <a:endParaRPr lang="hu-H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8212" y="6478524"/>
            <a:ext cx="7847569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u-HU" smtClean="0"/>
              <a:t>Informatics Laboratory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2" y="24063"/>
            <a:ext cx="2822448" cy="1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6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2438400"/>
            <a:ext cx="9141619" cy="31699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Szövegdoboz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Informatics Laboratory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8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141619" cy="9906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8013" y="1524000"/>
            <a:ext cx="9144000" cy="4648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8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141619" cy="9906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8013" y="1524000"/>
            <a:ext cx="9144000" cy="4648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08012" y="2362200"/>
            <a:ext cx="4953000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713413" y="23622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9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8013" y="457200"/>
            <a:ext cx="11049000" cy="59436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7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523571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0157354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marL="0" algn="l" defTabSz="914400" rtl="0" eaLnBrk="1" latinLnBrk="0" hangingPunct="1">
              <a:defRPr lang="hu-HU" sz="16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smtClean="0"/>
              <a:t>December 4, 2020</a:t>
            </a:r>
            <a:endParaRPr lang="hu-H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8212" y="6478524"/>
            <a:ext cx="7847569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u-HU" smtClean="0"/>
              <a:t>Informatics Laboratory</a:t>
            </a:r>
            <a:endParaRPr lang="en-US" dirty="0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812" y="224588"/>
            <a:ext cx="2067400" cy="80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828371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Informatics Laboratory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1" y="1676400"/>
            <a:ext cx="10969943" cy="4419601"/>
          </a:xfrm>
        </p:spPr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pic>
        <p:nvPicPr>
          <p:cNvPr id="9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82" y="685800"/>
            <a:ext cx="89913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4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828371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Informatics Laboratory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441" y="1661890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1" y="2057400"/>
            <a:ext cx="10969943" cy="4038600"/>
          </a:xfrm>
        </p:spPr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pic>
        <p:nvPicPr>
          <p:cNvPr id="10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82" y="685800"/>
            <a:ext cx="89913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1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Informatics Laboratory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Informatics Laboratory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713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Informatics Laboratory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7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547913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441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5056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10157354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marL="0" algn="l" defTabSz="914400" rtl="0" eaLnBrk="1" latinLnBrk="0" hangingPunct="1">
              <a:defRPr lang="hu-HU" sz="16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smtClean="0"/>
              <a:t>December 4, 2020</a:t>
            </a:r>
            <a:endParaRPr lang="hu-H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8212" y="6478524"/>
            <a:ext cx="7847569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u-HU" smtClean="0"/>
              <a:t>Informatics Laboratory</a:t>
            </a:r>
            <a:endParaRPr lang="en-US" dirty="0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12" y="260684"/>
            <a:ext cx="1903746" cy="73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7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441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65056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Informatics Laboratory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6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08012" y="2362200"/>
            <a:ext cx="4953000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713413" y="23622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3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441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65056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Informatics Laboratory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9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Informatics Laboratory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7977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6513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374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Informatics Laboratory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7977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6513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229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7977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6513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37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1" y="1295401"/>
            <a:ext cx="7618016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32178" y="1295400"/>
            <a:ext cx="3047206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szerkesztése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7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78960" y="1295400"/>
            <a:ext cx="3900424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6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678960" y="1295400"/>
            <a:ext cx="3900424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21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65056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1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265056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568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1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7977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166513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4387977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8166513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060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2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8013" y="457200"/>
            <a:ext cx="11049000" cy="59436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0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0567712" y="304801"/>
            <a:ext cx="1011672" cy="5791200"/>
          </a:xfrm>
        </p:spPr>
        <p:txBody>
          <a:bodyPr vert="eaVert"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304801"/>
            <a:ext cx="9649486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523571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0157354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marL="0" algn="l" defTabSz="914400" rtl="0" eaLnBrk="1" latinLnBrk="0" hangingPunct="1">
              <a:defRPr lang="hu-HU" sz="16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smtClean="0"/>
              <a:t>December 4, 2020</a:t>
            </a:r>
            <a:endParaRPr lang="hu-H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8212" y="6478524"/>
            <a:ext cx="7847569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u-HU" smtClean="0"/>
              <a:t>Informatics Laboratory</a:t>
            </a:r>
            <a:endParaRPr lang="en-US" dirty="0"/>
          </a:p>
        </p:txBody>
      </p:sp>
      <p:pic>
        <p:nvPicPr>
          <p:cNvPr id="11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2" y="304800"/>
            <a:ext cx="1707618" cy="6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828371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Informatics Laboratory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1" y="1676400"/>
            <a:ext cx="10969943" cy="4419601"/>
          </a:xfrm>
        </p:spPr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pic>
        <p:nvPicPr>
          <p:cNvPr id="10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2" y="304800"/>
            <a:ext cx="1707618" cy="6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828371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Informatics Laboratory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441" y="1661890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1" y="2057400"/>
            <a:ext cx="10969943" cy="4038600"/>
          </a:xfrm>
        </p:spPr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pic>
        <p:nvPicPr>
          <p:cNvPr id="11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2" y="304800"/>
            <a:ext cx="1707618" cy="6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1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December 4,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Informatics Laboratory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71372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Master </a:t>
            </a:r>
            <a:r>
              <a:rPr lang="en-US" dirty="0" err="1" smtClean="0"/>
              <a:t>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295401"/>
            <a:ext cx="10969943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57354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marL="0" algn="l" defTabSz="914400" rtl="0" eaLnBrk="1" latinLnBrk="0" hangingPunct="1">
              <a:defRPr lang="hu-HU" sz="16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smtClean="0"/>
              <a:t>December 4,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8212" y="6478524"/>
            <a:ext cx="7847569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u-HU" smtClean="0"/>
              <a:t>Informatics Laboratory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11" y="6478524"/>
            <a:ext cx="304721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lang="en-US" sz="16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0DE720E-C72B-42F0-AD69-52D60E3C605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54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5" r:id="rId3"/>
    <p:sldLayoutId id="2147483676" r:id="rId4"/>
    <p:sldLayoutId id="2147483677" r:id="rId5"/>
    <p:sldLayoutId id="2147483650" r:id="rId6"/>
    <p:sldLayoutId id="2147483663" r:id="rId7"/>
    <p:sldLayoutId id="2147483664" r:id="rId8"/>
    <p:sldLayoutId id="2147483654" r:id="rId9"/>
    <p:sldLayoutId id="2147483665" r:id="rId10"/>
    <p:sldLayoutId id="2147483655" r:id="rId11"/>
    <p:sldLayoutId id="2147483652" r:id="rId12"/>
    <p:sldLayoutId id="2147483653" r:id="rId13"/>
    <p:sldLayoutId id="2147483666" r:id="rId14"/>
    <p:sldLayoutId id="2147483667" r:id="rId15"/>
    <p:sldLayoutId id="2147483668" r:id="rId16"/>
    <p:sldLayoutId id="2147483669" r:id="rId17"/>
    <p:sldLayoutId id="2147483656" r:id="rId18"/>
    <p:sldLayoutId id="2147483657" r:id="rId19"/>
    <p:sldLayoutId id="2147483670" r:id="rId20"/>
    <p:sldLayoutId id="2147483671" r:id="rId21"/>
    <p:sldLayoutId id="2147483672" r:id="rId22"/>
    <p:sldLayoutId id="2147483658" r:id="rId23"/>
    <p:sldLayoutId id="2147483659" r:id="rId24"/>
    <p:sldLayoutId id="2147483704" r:id="rId25"/>
    <p:sldLayoutId id="2147483705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HP Simplified" panose="020B0604020204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71372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Master </a:t>
            </a:r>
            <a:r>
              <a:rPr lang="en-US" dirty="0" err="1" smtClean="0"/>
              <a:t>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295401"/>
            <a:ext cx="10969943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57354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marL="0" algn="l" defTabSz="914400" rtl="0" eaLnBrk="1" latinLnBrk="0" hangingPunct="1">
              <a:defRPr lang="hu-HU" sz="16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smtClean="0"/>
              <a:t>December 4, 2020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8212" y="6478524"/>
            <a:ext cx="7847569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u-HU" smtClean="0"/>
              <a:t>Informatics Laboratory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11" y="6478524"/>
            <a:ext cx="304721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lang="en-US" sz="16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0DE720E-C72B-42F0-AD69-52D60E3C605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477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HP Simplified" panose="020B0604020204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dd.org/kdd2017/" TargetMode="Externa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6.xml"/><Relationship Id="rId7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8.xml"/><Relationship Id="rId10" Type="http://schemas.openxmlformats.org/officeDocument/2006/relationships/image" Target="../media/image12.png"/><Relationship Id="rId4" Type="http://schemas.openxmlformats.org/officeDocument/2006/relationships/tags" Target="../tags/tag7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200" y="1524000"/>
            <a:ext cx="9560812" cy="1554480"/>
          </a:xfrm>
        </p:spPr>
        <p:txBody>
          <a:bodyPr/>
          <a:lstStyle/>
          <a:p>
            <a:r>
              <a:rPr lang="en-GB" dirty="0" smtClean="0"/>
              <a:t>Manufacturing</a:t>
            </a:r>
            <a:r>
              <a:rPr lang="hu-HU" dirty="0" smtClean="0"/>
              <a:t> </a:t>
            </a:r>
            <a:r>
              <a:rPr lang="hu-HU" dirty="0" err="1"/>
              <a:t>IoT</a:t>
            </a:r>
            <a:r>
              <a:rPr lang="hu-HU" dirty="0"/>
              <a:t> </a:t>
            </a:r>
            <a:r>
              <a:rPr lang="en-GB" dirty="0" smtClean="0"/>
              <a:t>data analysis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hu-HU" dirty="0" err="1" smtClean="0"/>
              <a:t>Beyond</a:t>
            </a:r>
            <a:r>
              <a:rPr lang="hu-HU" dirty="0" smtClean="0"/>
              <a:t> </a:t>
            </a:r>
            <a:r>
              <a:rPr lang="hu-HU" dirty="0"/>
              <a:t>5G H2020 </a:t>
            </a:r>
            <a:r>
              <a:rPr lang="hu-HU" dirty="0" err="1" smtClean="0"/>
              <a:t>proje</a:t>
            </a:r>
            <a:r>
              <a:rPr lang="en-GB" dirty="0" smtClean="0"/>
              <a:t>c</a:t>
            </a:r>
            <a:r>
              <a:rPr lang="hu-HU" dirty="0" smtClean="0"/>
              <a:t>t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3581400"/>
            <a:ext cx="9141619" cy="2026920"/>
          </a:xfrm>
        </p:spPr>
        <p:txBody>
          <a:bodyPr/>
          <a:lstStyle/>
          <a:p>
            <a:r>
              <a:rPr lang="hu-HU" sz="2400" b="1" dirty="0" smtClean="0">
                <a:latin typeface="Arial"/>
                <a:cs typeface="Arial"/>
              </a:rPr>
              <a:t>András Benczúr</a:t>
            </a:r>
            <a:endParaRPr lang="en-GB" sz="2400" dirty="0">
              <a:latin typeface="Arial"/>
              <a:cs typeface="Arial"/>
            </a:endParaRPr>
          </a:p>
          <a:p>
            <a:endParaRPr lang="en-GB" sz="2400" dirty="0" smtClean="0">
              <a:latin typeface="Arial"/>
              <a:cs typeface="Arial"/>
            </a:endParaRPr>
          </a:p>
          <a:p>
            <a:r>
              <a:rPr lang="en-GB" sz="2400" dirty="0" smtClean="0">
                <a:latin typeface="Arial"/>
                <a:cs typeface="Arial"/>
              </a:rPr>
              <a:t>Technical director, Artificial Intelligence National Laboratory</a:t>
            </a:r>
            <a:endParaRPr lang="en-GB" sz="2400" dirty="0">
              <a:latin typeface="Arial"/>
              <a:cs typeface="Arial"/>
            </a:endParaRPr>
          </a:p>
          <a:p>
            <a:r>
              <a:rPr lang="hu-HU" sz="2400" dirty="0" err="1" smtClean="0">
                <a:latin typeface="Arial"/>
                <a:cs typeface="Arial"/>
              </a:rPr>
              <a:t>head</a:t>
            </a:r>
            <a:r>
              <a:rPr lang="hu-HU" sz="2400" dirty="0" smtClean="0">
                <a:latin typeface="Arial"/>
                <a:cs typeface="Arial"/>
              </a:rPr>
              <a:t>, </a:t>
            </a:r>
            <a:r>
              <a:rPr lang="hu-HU" sz="2400" dirty="0" err="1" smtClean="0">
                <a:latin typeface="Arial"/>
                <a:cs typeface="Arial"/>
              </a:rPr>
              <a:t>Informatics</a:t>
            </a:r>
            <a:r>
              <a:rPr lang="hu-HU" sz="2400" dirty="0" smtClean="0">
                <a:latin typeface="Arial"/>
                <a:cs typeface="Arial"/>
              </a:rPr>
              <a:t> </a:t>
            </a:r>
            <a:r>
              <a:rPr lang="hu-HU" sz="2400" dirty="0" err="1" smtClean="0">
                <a:latin typeface="Arial"/>
                <a:cs typeface="Arial"/>
              </a:rPr>
              <a:t>Lab</a:t>
            </a:r>
            <a:r>
              <a:rPr lang="en-GB" sz="2400" dirty="0" smtClean="0">
                <a:latin typeface="Arial"/>
                <a:cs typeface="Arial"/>
              </a:rPr>
              <a:t>oratory</a:t>
            </a:r>
          </a:p>
          <a:p>
            <a:r>
              <a:rPr lang="en-GB" sz="2400" dirty="0" smtClean="0">
                <a:latin typeface="Arial"/>
                <a:cs typeface="Arial"/>
              </a:rPr>
              <a:t>Institute for Computer Science and Control</a:t>
            </a:r>
          </a:p>
          <a:p>
            <a:endParaRPr lang="hu-HU" sz="2400" dirty="0" smtClean="0">
              <a:latin typeface="Arial"/>
              <a:cs typeface="Arial"/>
            </a:endParaRPr>
          </a:p>
          <a:p>
            <a:endParaRPr lang="hu-HU" sz="2400" dirty="0" smtClean="0">
              <a:latin typeface="Arial"/>
              <a:cs typeface="Arial"/>
            </a:endParaRPr>
          </a:p>
          <a:p>
            <a:r>
              <a:rPr lang="en-GB" sz="2400" dirty="0">
                <a:latin typeface="Arial"/>
                <a:cs typeface="Arial"/>
              </a:rPr>
              <a:t>4</a:t>
            </a:r>
            <a:r>
              <a:rPr lang="en-GB" sz="2400" dirty="0" smtClean="0">
                <a:latin typeface="Arial"/>
                <a:cs typeface="Arial"/>
              </a:rPr>
              <a:t> Dec</a:t>
            </a:r>
            <a:r>
              <a:rPr lang="hu-HU" sz="2400" dirty="0" smtClean="0">
                <a:latin typeface="Arial"/>
                <a:cs typeface="Arial"/>
              </a:rPr>
              <a:t>ember </a:t>
            </a:r>
            <a:r>
              <a:rPr lang="hu-HU" sz="2400" dirty="0" smtClean="0">
                <a:latin typeface="Arial"/>
                <a:cs typeface="Arial"/>
              </a:rPr>
              <a:t>20</a:t>
            </a:r>
            <a:r>
              <a:rPr lang="en-GB" sz="2400" dirty="0" smtClean="0">
                <a:latin typeface="Arial"/>
                <a:cs typeface="Arial"/>
              </a:rPr>
              <a:t>20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608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Beyond 5G </a:t>
            </a:r>
            <a:br>
              <a:rPr lang="en-GB" dirty="0" smtClean="0"/>
            </a:br>
            <a:r>
              <a:rPr lang="en-GB" dirty="0" smtClean="0"/>
              <a:t>H2020 Flagship</a:t>
            </a:r>
            <a:endParaRPr lang="hu-HU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261205"/>
              </p:ext>
            </p:extLst>
          </p:nvPr>
        </p:nvGraphicFramePr>
        <p:xfrm>
          <a:off x="5180250" y="228600"/>
          <a:ext cx="6506122" cy="6096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320190">
                  <a:extLst>
                    <a:ext uri="{9D8B030D-6E8A-4147-A177-3AD203B41FA5}">
                      <a16:colId xmlns:a16="http://schemas.microsoft.com/office/drawing/2014/main" val="2930924294"/>
                    </a:ext>
                  </a:extLst>
                </a:gridCol>
                <a:gridCol w="1185932">
                  <a:extLst>
                    <a:ext uri="{9D8B030D-6E8A-4147-A177-3AD203B41FA5}">
                      <a16:colId xmlns:a16="http://schemas.microsoft.com/office/drawing/2014/main" val="428388399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Nokia Solutions and Networks OY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extLst>
                  <a:ext uri="{0D108BD9-81ED-4DB2-BD59-A6C34878D82A}">
                    <a16:rowId xmlns:a16="http://schemas.microsoft.com/office/drawing/2014/main" val="123993828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Ericsson AB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SE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extLst>
                  <a:ext uri="{0D108BD9-81ED-4DB2-BD59-A6C34878D82A}">
                    <a16:rowId xmlns:a16="http://schemas.microsoft.com/office/drawing/2014/main" val="333391827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Aalto University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extLst>
                  <a:ext uri="{0D108BD9-81ED-4DB2-BD59-A6C34878D82A}">
                    <a16:rowId xmlns:a16="http://schemas.microsoft.com/office/drawing/2014/main" val="54435512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Atos Spain SA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ES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extLst>
                  <a:ext uri="{0D108BD9-81ED-4DB2-BD59-A6C34878D82A}">
                    <a16:rowId xmlns:a16="http://schemas.microsoft.com/office/drawing/2014/main" val="10284565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B-COM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FR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extLst>
                  <a:ext uri="{0D108BD9-81ED-4DB2-BD59-A6C34878D82A}">
                    <a16:rowId xmlns:a16="http://schemas.microsoft.com/office/drawing/2014/main" val="4895689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Chalmers Tekniska Högskola AB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SE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extLst>
                  <a:ext uri="{0D108BD9-81ED-4DB2-BD59-A6C34878D82A}">
                    <a16:rowId xmlns:a16="http://schemas.microsoft.com/office/drawing/2014/main" val="413619184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Commissariat à </a:t>
                      </a:r>
                      <a:r>
                        <a:rPr lang="en-GB" sz="1600" dirty="0" err="1">
                          <a:effectLst/>
                        </a:rPr>
                        <a:t>l'énergie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atomique</a:t>
                      </a:r>
                      <a:r>
                        <a:rPr lang="en-GB" sz="1600" dirty="0">
                          <a:effectLst/>
                        </a:rPr>
                        <a:t> et aux </a:t>
                      </a:r>
                      <a:r>
                        <a:rPr lang="en-GB" sz="1600" dirty="0" err="1">
                          <a:effectLst/>
                        </a:rPr>
                        <a:t>énergies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alt.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FR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extLst>
                  <a:ext uri="{0D108BD9-81ED-4DB2-BD59-A6C34878D82A}">
                    <a16:rowId xmlns:a16="http://schemas.microsoft.com/office/drawing/2014/main" val="156530819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Ericsson Araştırma, Geliştirme ve Bilişim Hizmetleri A.Ş.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extLst>
                  <a:ext uri="{0D108BD9-81ED-4DB2-BD59-A6C34878D82A}">
                    <a16:rowId xmlns:a16="http://schemas.microsoft.com/office/drawing/2014/main" val="272289429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Ericsson Magyarország Kommunikációs Rendszerek Kft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HU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extLst>
                  <a:ext uri="{0D108BD9-81ED-4DB2-BD59-A6C34878D82A}">
                    <a16:rowId xmlns:a16="http://schemas.microsoft.com/office/drawing/2014/main" val="85834524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Institute for Computer Science and Control (SZTAKI)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HU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extLst>
                  <a:ext uri="{0D108BD9-81ED-4DB2-BD59-A6C34878D82A}">
                    <a16:rowId xmlns:a16="http://schemas.microsoft.com/office/drawing/2014/main" val="283004864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Intel Deutschland GmbH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DE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extLst>
                  <a:ext uri="{0D108BD9-81ED-4DB2-BD59-A6C34878D82A}">
                    <a16:rowId xmlns:a16="http://schemas.microsoft.com/office/drawing/2014/main" val="343471815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Nextworks S.R.L.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IT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extLst>
                  <a:ext uri="{0D108BD9-81ED-4DB2-BD59-A6C34878D82A}">
                    <a16:rowId xmlns:a16="http://schemas.microsoft.com/office/drawing/2014/main" val="25314527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Nokia Solutions and Networks GmbH &amp; Co. KG 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DE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extLst>
                  <a:ext uri="{0D108BD9-81ED-4DB2-BD59-A6C34878D82A}">
                    <a16:rowId xmlns:a16="http://schemas.microsoft.com/office/drawing/2014/main" val="309850539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Orange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FR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extLst>
                  <a:ext uri="{0D108BD9-81ED-4DB2-BD59-A6C34878D82A}">
                    <a16:rowId xmlns:a16="http://schemas.microsoft.com/office/drawing/2014/main" val="116608517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Politecnico di Torino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IT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extLst>
                  <a:ext uri="{0D108BD9-81ED-4DB2-BD59-A6C34878D82A}">
                    <a16:rowId xmlns:a16="http://schemas.microsoft.com/office/drawing/2014/main" val="233953592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Qamcom Research and Technology AB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SE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extLst>
                  <a:ext uri="{0D108BD9-81ED-4DB2-BD59-A6C34878D82A}">
                    <a16:rowId xmlns:a16="http://schemas.microsoft.com/office/drawing/2014/main" val="152808708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Siemens Aktiengesellschaft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DE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extLst>
                  <a:ext uri="{0D108BD9-81ED-4DB2-BD59-A6C34878D82A}">
                    <a16:rowId xmlns:a16="http://schemas.microsoft.com/office/drawing/2014/main" val="224483658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Technische Universität Dresden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DE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extLst>
                  <a:ext uri="{0D108BD9-81ED-4DB2-BD59-A6C34878D82A}">
                    <a16:rowId xmlns:a16="http://schemas.microsoft.com/office/drawing/2014/main" val="363081789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Technische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Universität</a:t>
                      </a:r>
                      <a:r>
                        <a:rPr lang="en-GB" sz="1600" dirty="0">
                          <a:effectLst/>
                        </a:rPr>
                        <a:t> Kaiserslautern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DE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extLst>
                  <a:ext uri="{0D108BD9-81ED-4DB2-BD59-A6C34878D82A}">
                    <a16:rowId xmlns:a16="http://schemas.microsoft.com/office/drawing/2014/main" val="343777597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Telecom Italia S.p.A.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IT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extLst>
                  <a:ext uri="{0D108BD9-81ED-4DB2-BD59-A6C34878D82A}">
                    <a16:rowId xmlns:a16="http://schemas.microsoft.com/office/drawing/2014/main" val="9771772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Telefónica Investigación y Desarrollo S.A.U.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ES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extLst>
                  <a:ext uri="{0D108BD9-81ED-4DB2-BD59-A6C34878D82A}">
                    <a16:rowId xmlns:a16="http://schemas.microsoft.com/office/drawing/2014/main" val="149392265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774190" algn="ctr"/>
                        </a:tabLst>
                      </a:pPr>
                      <a:r>
                        <a:rPr lang="es-ES" sz="1600">
                          <a:effectLst/>
                        </a:rPr>
                        <a:t>Universidad Carlos III de Madrid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ES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extLst>
                  <a:ext uri="{0D108BD9-81ED-4DB2-BD59-A6C34878D82A}">
                    <a16:rowId xmlns:a16="http://schemas.microsoft.com/office/drawing/2014/main" val="425073073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774190" algn="ctr"/>
                        </a:tabLst>
                      </a:pPr>
                      <a:r>
                        <a:rPr lang="en-GB" sz="1600">
                          <a:effectLst/>
                        </a:rPr>
                        <a:t>University of Oulu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extLst>
                  <a:ext uri="{0D108BD9-81ED-4DB2-BD59-A6C34878D82A}">
                    <a16:rowId xmlns:a16="http://schemas.microsoft.com/office/drawing/2014/main" val="165030949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774190" algn="ctr"/>
                        </a:tabLst>
                      </a:pPr>
                      <a:r>
                        <a:rPr lang="en-GB" sz="1600">
                          <a:effectLst/>
                        </a:rPr>
                        <a:t>University of Pisa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IT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extLst>
                  <a:ext uri="{0D108BD9-81ED-4DB2-BD59-A6C34878D82A}">
                    <a16:rowId xmlns:a16="http://schemas.microsoft.com/office/drawing/2014/main" val="43449973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774190" algn="ctr"/>
                        </a:tabLst>
                      </a:pPr>
                      <a:r>
                        <a:rPr lang="en-GB" sz="1600">
                          <a:effectLst/>
                        </a:rPr>
                        <a:t>Wings ICT Solutions PC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GR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51" marR="63351" marT="0" marB="0" anchor="ctr"/>
                </a:tc>
                <a:extLst>
                  <a:ext uri="{0D108BD9-81ED-4DB2-BD59-A6C34878D82A}">
                    <a16:rowId xmlns:a16="http://schemas.microsoft.com/office/drawing/2014/main" val="4102443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1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</a:t>
            </a:r>
            <a:r>
              <a:rPr lang="en-GB" dirty="0" smtClean="0"/>
              <a:t>Predictive Control (MPC)</a:t>
            </a:r>
            <a:endParaRPr lang="en-GB" dirty="0"/>
          </a:p>
        </p:txBody>
      </p:sp>
      <p:sp>
        <p:nvSpPr>
          <p:cNvPr id="6" name="Alcím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Deep Learning based control mechanism to </a:t>
            </a:r>
            <a:r>
              <a:rPr lang="en-GB" dirty="0"/>
              <a:t>handle various optimization </a:t>
            </a:r>
            <a:r>
              <a:rPr lang="en-GB" dirty="0" smtClean="0"/>
              <a:t>tasks to assist </a:t>
            </a:r>
            <a:r>
              <a:rPr lang="en-GB" dirty="0"/>
              <a:t>complex rule-based systems. 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Design evaluation </a:t>
            </a:r>
            <a:r>
              <a:rPr lang="en-GB" dirty="0"/>
              <a:t>in </a:t>
            </a:r>
            <a:r>
              <a:rPr lang="en-GB" dirty="0" smtClean="0"/>
              <a:t>optimal </a:t>
            </a:r>
            <a:r>
              <a:rPr lang="en-GB" dirty="0"/>
              <a:t>resource allocation problems emerging in, e.g., MIMO antenna systems. 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We </a:t>
            </a:r>
            <a:r>
              <a:rPr lang="en-GB" dirty="0"/>
              <a:t>train the machine learning techniques based on simulated or measurement data from partners. 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New </a:t>
            </a:r>
            <a:r>
              <a:rPr lang="en-GB" dirty="0"/>
              <a:t>real-time, on-line machine </a:t>
            </a:r>
            <a:r>
              <a:rPr lang="en-GB" dirty="0" smtClean="0"/>
              <a:t>learning MPC </a:t>
            </a:r>
            <a:r>
              <a:rPr lang="en-GB" dirty="0"/>
              <a:t>methods suitable for concept drift </a:t>
            </a:r>
            <a:r>
              <a:rPr lang="en-GB" dirty="0" smtClean="0"/>
              <a:t>detection, e.g., reconfigure </a:t>
            </a:r>
            <a:r>
              <a:rPr lang="en-GB" dirty="0"/>
              <a:t>MIMO network nodes in real-time</a:t>
            </a:r>
            <a:endParaRPr lang="en-GB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1866" dirty="0">
                <a:solidFill>
                  <a:schemeClr val="dk1"/>
                </a:solidFill>
              </a:rPr>
              <a:t>MPC by neural </a:t>
            </a:r>
            <a:r>
              <a:rPr lang="en-GB" sz="1866" dirty="0">
                <a:solidFill>
                  <a:schemeClr val="dk1"/>
                </a:solidFill>
              </a:rPr>
              <a:t>networks and G</a:t>
            </a:r>
            <a:r>
              <a:rPr lang="en-GB" sz="1866" dirty="0">
                <a:solidFill>
                  <a:schemeClr val="dk1"/>
                </a:solidFill>
              </a:rPr>
              <a:t>aussian processes; attention-based models to </a:t>
            </a:r>
            <a:r>
              <a:rPr lang="en-GB" sz="1866" dirty="0">
                <a:solidFill>
                  <a:schemeClr val="dk1"/>
                </a:solidFill>
              </a:rPr>
              <a:t>dynamically identify important parts of the </a:t>
            </a:r>
            <a:r>
              <a:rPr lang="en-GB" sz="1866" dirty="0">
                <a:solidFill>
                  <a:schemeClr val="dk1"/>
                </a:solidFill>
              </a:rPr>
              <a:t>input</a:t>
            </a:r>
            <a:endParaRPr lang="en-GB" sz="1866" dirty="0">
              <a:solidFill>
                <a:schemeClr val="dk1"/>
              </a:solidFill>
            </a:endParaRPr>
          </a:p>
        </p:txBody>
      </p:sp>
      <p:pic>
        <p:nvPicPr>
          <p:cNvPr id="7" name="Kép 5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2879" y="1143000"/>
            <a:ext cx="590480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5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Csoportba foglalás 23"/>
          <p:cNvGrpSpPr/>
          <p:nvPr/>
        </p:nvGrpSpPr>
        <p:grpSpPr>
          <a:xfrm>
            <a:off x="4656296" y="4116599"/>
            <a:ext cx="4780848" cy="2704086"/>
            <a:chOff x="10300672" y="1999030"/>
            <a:chExt cx="10399788" cy="6320555"/>
          </a:xfrm>
        </p:grpSpPr>
        <p:pic>
          <p:nvPicPr>
            <p:cNvPr id="25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0672" y="1999030"/>
              <a:ext cx="10399788" cy="6320555"/>
            </a:xfrm>
            <a:prstGeom prst="rect">
              <a:avLst/>
            </a:prstGeom>
          </p:spPr>
        </p:pic>
        <p:sp>
          <p:nvSpPr>
            <p:cNvPr id="26" name="TextBox 8"/>
            <p:cNvSpPr txBox="1"/>
            <p:nvPr/>
          </p:nvSpPr>
          <p:spPr>
            <a:xfrm>
              <a:off x="15787332" y="4036461"/>
              <a:ext cx="3327279" cy="1006932"/>
            </a:xfrm>
            <a:prstGeom prst="rect">
              <a:avLst/>
            </a:prstGeom>
            <a:noFill/>
          </p:spPr>
          <p:txBody>
            <a:bodyPr wrap="square" lIns="121824" tIns="60912" rIns="121824" bIns="60912" rtlCol="0">
              <a:spAutoFit/>
            </a:bodyPr>
            <a:lstStyle/>
            <a:p>
              <a:pPr algn="ctr"/>
              <a:r>
                <a:rPr lang="hu-HU" sz="2000" dirty="0" err="1">
                  <a:solidFill>
                    <a:srgbClr val="FF0000"/>
                  </a:solidFill>
                  <a:latin typeface="Lato Regular"/>
                  <a:cs typeface="Lato Regular"/>
                </a:rPr>
                <a:t>Low</a:t>
              </a:r>
              <a:r>
                <a:rPr lang="hu-HU" sz="2000" dirty="0">
                  <a:solidFill>
                    <a:srgbClr val="FF0000"/>
                  </a:solidFill>
                  <a:latin typeface="Lato Regular"/>
                  <a:cs typeface="Lato Regular"/>
                </a:rPr>
                <a:t> </a:t>
              </a:r>
              <a:r>
                <a:rPr lang="hu-HU" sz="2000" dirty="0" err="1">
                  <a:solidFill>
                    <a:srgbClr val="FF0000"/>
                  </a:solidFill>
                  <a:latin typeface="Lato Regular"/>
                  <a:cs typeface="Lato Regular"/>
                </a:rPr>
                <a:t>quality</a:t>
              </a:r>
              <a:endParaRPr lang="en-US" sz="2000" dirty="0">
                <a:solidFill>
                  <a:srgbClr val="FF0000"/>
                </a:solidFill>
                <a:latin typeface="Lato Regular"/>
                <a:cs typeface="Lato Regular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99" dirty="0"/>
              <a:t>Radio Session Drop prediction in </a:t>
            </a:r>
            <a:r>
              <a:rPr lang="en-US" sz="3599" dirty="0" err="1"/>
              <a:t>eNodeB</a:t>
            </a:r>
            <a:r>
              <a:rPr lang="en-US" sz="3599" dirty="0"/>
              <a:t> </a:t>
            </a:r>
            <a:r>
              <a:rPr lang="en-US" sz="3599" dirty="0"/>
              <a:t>CELLTRACE logs from a live LTE (4G) network</a:t>
            </a:r>
          </a:p>
        </p:txBody>
      </p:sp>
      <p:grpSp>
        <p:nvGrpSpPr>
          <p:cNvPr id="2" name="Csoportba foglalás 1"/>
          <p:cNvGrpSpPr/>
          <p:nvPr/>
        </p:nvGrpSpPr>
        <p:grpSpPr>
          <a:xfrm>
            <a:off x="283703" y="1357467"/>
            <a:ext cx="9008427" cy="3048169"/>
            <a:chOff x="212834" y="1258664"/>
            <a:chExt cx="8006978" cy="2286722"/>
          </a:xfrm>
        </p:grpSpPr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480934" y="1353230"/>
              <a:ext cx="3287985" cy="43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8" tIns="45715" rIns="91428" bIns="45715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dirty="0"/>
                <a:t>RRC connection setup / </a:t>
              </a:r>
              <a:br>
                <a:rPr lang="en-US" sz="1600" dirty="0"/>
              </a:br>
              <a:r>
                <a:rPr lang="en-US" sz="1600" dirty="0"/>
                <a:t>Successful handover into the cell</a:t>
              </a:r>
            </a:p>
          </p:txBody>
        </p:sp>
        <p:cxnSp>
          <p:nvCxnSpPr>
            <p:cNvPr id="8" name="Straight Connector 3"/>
            <p:cNvCxnSpPr>
              <a:cxnSpLocks noChangeShapeType="1"/>
            </p:cNvCxnSpPr>
            <p:nvPr/>
          </p:nvCxnSpPr>
          <p:spPr bwMode="auto">
            <a:xfrm>
              <a:off x="1664779" y="1899788"/>
              <a:ext cx="4010556" cy="64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11"/>
            <p:cNvCxnSpPr>
              <a:cxnSpLocks noChangeShapeType="1"/>
            </p:cNvCxnSpPr>
            <p:nvPr/>
          </p:nvCxnSpPr>
          <p:spPr bwMode="auto">
            <a:xfrm>
              <a:off x="1664779" y="1800870"/>
              <a:ext cx="0" cy="103313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17"/>
            <p:cNvCxnSpPr>
              <a:cxnSpLocks noChangeShapeType="1"/>
            </p:cNvCxnSpPr>
            <p:nvPr/>
          </p:nvCxnSpPr>
          <p:spPr bwMode="auto">
            <a:xfrm>
              <a:off x="5675865" y="1805266"/>
              <a:ext cx="0" cy="9891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4526629" y="1352941"/>
              <a:ext cx="3287779" cy="43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8" tIns="45715" rIns="91428" bIns="45715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dirty="0"/>
                <a:t>UE context release/ </a:t>
              </a:r>
              <a:br>
                <a:rPr lang="en-US" sz="1600" dirty="0"/>
              </a:br>
              <a:r>
                <a:rPr lang="en-US" sz="1600" dirty="0"/>
                <a:t>Successful handover out of the cell</a:t>
              </a:r>
            </a:p>
          </p:txBody>
        </p:sp>
        <p:cxnSp>
          <p:nvCxnSpPr>
            <p:cNvPr id="12" name="Straight Connector 22"/>
            <p:cNvCxnSpPr>
              <a:cxnSpLocks noChangeShapeType="1"/>
            </p:cNvCxnSpPr>
            <p:nvPr/>
          </p:nvCxnSpPr>
          <p:spPr bwMode="auto">
            <a:xfrm>
              <a:off x="1670296" y="1893193"/>
              <a:ext cx="0" cy="9891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23"/>
            <p:cNvCxnSpPr>
              <a:cxnSpLocks noChangeShapeType="1"/>
            </p:cNvCxnSpPr>
            <p:nvPr/>
          </p:nvCxnSpPr>
          <p:spPr bwMode="auto">
            <a:xfrm>
              <a:off x="5675336" y="1901985"/>
              <a:ext cx="0" cy="9891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24"/>
            <p:cNvCxnSpPr>
              <a:cxnSpLocks noChangeShapeType="1"/>
            </p:cNvCxnSpPr>
            <p:nvPr/>
          </p:nvCxnSpPr>
          <p:spPr bwMode="auto">
            <a:xfrm>
              <a:off x="2712894" y="1892095"/>
              <a:ext cx="0" cy="9891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25"/>
            <p:cNvCxnSpPr>
              <a:cxnSpLocks noChangeShapeType="1"/>
            </p:cNvCxnSpPr>
            <p:nvPr/>
          </p:nvCxnSpPr>
          <p:spPr bwMode="auto">
            <a:xfrm>
              <a:off x="3618408" y="1893193"/>
              <a:ext cx="0" cy="9891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26"/>
            <p:cNvCxnSpPr>
              <a:cxnSpLocks noChangeShapeType="1"/>
            </p:cNvCxnSpPr>
            <p:nvPr/>
          </p:nvCxnSpPr>
          <p:spPr bwMode="auto">
            <a:xfrm>
              <a:off x="4556890" y="1898689"/>
              <a:ext cx="0" cy="9891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27"/>
            <p:cNvSpPr txBox="1">
              <a:spLocks noChangeArrowheads="1"/>
            </p:cNvSpPr>
            <p:nvPr/>
          </p:nvSpPr>
          <p:spPr bwMode="auto">
            <a:xfrm>
              <a:off x="520412" y="2554360"/>
              <a:ext cx="3248509" cy="808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8" tIns="45715" rIns="91428" bIns="45715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/>
                <a:t>Per UE measurement reports </a:t>
              </a:r>
              <a:r>
                <a:rPr lang="en-US" sz="1600" dirty="0"/>
                <a:t/>
              </a:r>
              <a:br>
                <a:rPr lang="en-US" sz="1600" dirty="0"/>
              </a:br>
              <a:r>
                <a:rPr lang="en-US" sz="1600" dirty="0"/>
                <a:t>(RSRP, neighbor cell RSRP list)</a:t>
              </a:r>
            </a:p>
            <a:p>
              <a:pPr eaLnBrk="1" hangingPunct="1"/>
              <a:r>
                <a:rPr lang="en-US" sz="1600" i="1" dirty="0"/>
                <a:t>Configurable period</a:t>
              </a:r>
              <a:br>
                <a:rPr lang="en-US" sz="1600" i="1" dirty="0"/>
              </a:br>
              <a:r>
                <a:rPr lang="en-US" sz="1600" i="1" dirty="0"/>
                <a:t>Not available in this analysis</a:t>
              </a:r>
            </a:p>
          </p:txBody>
        </p:sp>
        <p:sp>
          <p:nvSpPr>
            <p:cNvPr id="18" name="TextBox 28"/>
            <p:cNvSpPr txBox="1">
              <a:spLocks noChangeArrowheads="1"/>
            </p:cNvSpPr>
            <p:nvPr/>
          </p:nvSpPr>
          <p:spPr bwMode="auto">
            <a:xfrm>
              <a:off x="3697514" y="2552556"/>
              <a:ext cx="4522298" cy="99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8" tIns="45715" rIns="91428" bIns="45715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/>
                <a:t>Per UE traffic report</a:t>
              </a:r>
              <a:r>
                <a:rPr lang="en-US" sz="1600" dirty="0"/>
                <a:t/>
              </a:r>
              <a:br>
                <a:rPr lang="en-US" sz="1600" dirty="0"/>
              </a:br>
              <a:r>
                <a:rPr lang="en-US" sz="1600" dirty="0"/>
                <a:t>(traffic volumes, protocol events (HARQ, RLC))</a:t>
              </a:r>
            </a:p>
            <a:p>
              <a:pPr eaLnBrk="1" hangingPunct="1"/>
              <a:r>
                <a:rPr lang="en-US" sz="1600" b="1" dirty="0"/>
                <a:t>Per radio UE </a:t>
              </a:r>
              <a:r>
                <a:rPr lang="en-US" sz="1600" b="1" dirty="0"/>
                <a:t>measurement </a:t>
              </a:r>
              <a:r>
                <a:rPr lang="en-US" sz="1600" dirty="0"/>
                <a:t>(</a:t>
              </a:r>
              <a:r>
                <a:rPr lang="en-US" sz="1600" dirty="0"/>
                <a:t>CQI, SINR)</a:t>
              </a:r>
            </a:p>
            <a:p>
              <a:pPr eaLnBrk="1" hangingPunct="1"/>
              <a:r>
                <a:rPr lang="en-US" sz="1600" i="1" dirty="0"/>
                <a:t>Period: 1.28s </a:t>
              </a:r>
              <a:br>
                <a:rPr lang="en-US" sz="1600" i="1" dirty="0"/>
              </a:br>
              <a:endParaRPr lang="en-US" sz="1600" i="1" dirty="0"/>
            </a:p>
          </p:txBody>
        </p:sp>
        <p:cxnSp>
          <p:nvCxnSpPr>
            <p:cNvPr id="23" name="Straight Arrow Connector 16388"/>
            <p:cNvCxnSpPr>
              <a:cxnSpLocks noChangeShapeType="1"/>
            </p:cNvCxnSpPr>
            <p:nvPr/>
          </p:nvCxnSpPr>
          <p:spPr bwMode="auto">
            <a:xfrm>
              <a:off x="5672311" y="2051458"/>
              <a:ext cx="0" cy="40330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Arrow Connector 16388"/>
            <p:cNvCxnSpPr>
              <a:cxnSpLocks noChangeShapeType="1"/>
            </p:cNvCxnSpPr>
            <p:nvPr/>
          </p:nvCxnSpPr>
          <p:spPr bwMode="auto">
            <a:xfrm>
              <a:off x="4556890" y="2051458"/>
              <a:ext cx="0" cy="40330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Arrow Connector 16388"/>
            <p:cNvCxnSpPr>
              <a:cxnSpLocks noChangeShapeType="1"/>
            </p:cNvCxnSpPr>
            <p:nvPr/>
          </p:nvCxnSpPr>
          <p:spPr bwMode="auto">
            <a:xfrm>
              <a:off x="3618408" y="2051457"/>
              <a:ext cx="0" cy="40330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Arrow Connector 16388"/>
            <p:cNvCxnSpPr>
              <a:cxnSpLocks noChangeShapeType="1"/>
            </p:cNvCxnSpPr>
            <p:nvPr/>
          </p:nvCxnSpPr>
          <p:spPr bwMode="auto">
            <a:xfrm>
              <a:off x="2712894" y="2051456"/>
              <a:ext cx="0" cy="40330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Rounded Rectangle 41"/>
            <p:cNvSpPr/>
            <p:nvPr/>
          </p:nvSpPr>
          <p:spPr bwMode="auto">
            <a:xfrm>
              <a:off x="212834" y="1258664"/>
              <a:ext cx="7601577" cy="2103399"/>
            </a:xfrm>
            <a:prstGeom prst="round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1972" tIns="45703" rIns="71972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19"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>
                <a:latin typeface="Arial" charset="0"/>
              </a:endParaRPr>
            </a:p>
          </p:txBody>
        </p:sp>
        <p:sp>
          <p:nvSpPr>
            <p:cNvPr id="44" name="TextBox 1"/>
            <p:cNvSpPr txBox="1">
              <a:spLocks noChangeArrowheads="1"/>
            </p:cNvSpPr>
            <p:nvPr/>
          </p:nvSpPr>
          <p:spPr bwMode="auto">
            <a:xfrm>
              <a:off x="1168655" y="1797609"/>
              <a:ext cx="628655" cy="207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8" tIns="45715" rIns="91428" bIns="45715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dirty="0"/>
                <a:t>START</a:t>
              </a:r>
            </a:p>
          </p:txBody>
        </p:sp>
        <p:sp>
          <p:nvSpPr>
            <p:cNvPr id="45" name="TextBox 1"/>
            <p:cNvSpPr txBox="1">
              <a:spLocks noChangeArrowheads="1"/>
            </p:cNvSpPr>
            <p:nvPr/>
          </p:nvSpPr>
          <p:spPr bwMode="auto">
            <a:xfrm>
              <a:off x="5644336" y="1817242"/>
              <a:ext cx="628655" cy="207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8" tIns="45715" rIns="91428" bIns="45715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dirty="0"/>
                <a:t>END</a:t>
              </a:r>
            </a:p>
          </p:txBody>
        </p:sp>
      </p:grpSp>
      <p:sp>
        <p:nvSpPr>
          <p:cNvPr id="22" name="Téglalap 21"/>
          <p:cNvSpPr/>
          <p:nvPr/>
        </p:nvSpPr>
        <p:spPr>
          <a:xfrm>
            <a:off x="9076981" y="2261206"/>
            <a:ext cx="3111844" cy="1384984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r>
              <a:rPr lang="hu-HU" sz="1400" dirty="0" err="1"/>
              <a:t>Daróczy</a:t>
            </a:r>
            <a:r>
              <a:rPr lang="hu-HU" sz="1400" dirty="0"/>
              <a:t>, Bálint, Péter </a:t>
            </a:r>
            <a:r>
              <a:rPr lang="hu-HU" sz="1400" dirty="0" err="1"/>
              <a:t>Vaderna</a:t>
            </a:r>
            <a:r>
              <a:rPr lang="hu-HU" sz="1400" dirty="0"/>
              <a:t>, and András Benczúr. "</a:t>
            </a:r>
            <a:r>
              <a:rPr lang="hu-HU" sz="1400" dirty="0" err="1"/>
              <a:t>Machine</a:t>
            </a:r>
            <a:r>
              <a:rPr lang="hu-HU" sz="1400" dirty="0"/>
              <a:t> </a:t>
            </a:r>
            <a:r>
              <a:rPr lang="hu-HU" sz="1400" dirty="0" err="1"/>
              <a:t>learning</a:t>
            </a:r>
            <a:r>
              <a:rPr lang="hu-HU" sz="1400" dirty="0"/>
              <a:t> </a:t>
            </a:r>
            <a:r>
              <a:rPr lang="hu-HU" sz="1400" dirty="0" err="1"/>
              <a:t>based</a:t>
            </a:r>
            <a:r>
              <a:rPr lang="hu-HU" sz="1400" dirty="0"/>
              <a:t> session </a:t>
            </a:r>
            <a:r>
              <a:rPr lang="hu-HU" sz="1400" dirty="0" err="1"/>
              <a:t>drop</a:t>
            </a:r>
            <a:r>
              <a:rPr lang="hu-HU" sz="1400" dirty="0"/>
              <a:t> </a:t>
            </a:r>
            <a:r>
              <a:rPr lang="hu-HU" sz="1400" dirty="0" err="1"/>
              <a:t>prediction</a:t>
            </a:r>
            <a:r>
              <a:rPr lang="hu-HU" sz="1400" dirty="0"/>
              <a:t> in LTE </a:t>
            </a:r>
            <a:r>
              <a:rPr lang="hu-HU" sz="1400" dirty="0" err="1"/>
              <a:t>networks</a:t>
            </a:r>
            <a:r>
              <a:rPr lang="hu-HU" sz="1400" dirty="0"/>
              <a:t> and </a:t>
            </a:r>
            <a:r>
              <a:rPr lang="hu-HU" sz="1400" dirty="0" err="1"/>
              <a:t>its</a:t>
            </a:r>
            <a:r>
              <a:rPr lang="hu-HU" sz="1400" dirty="0"/>
              <a:t> SON </a:t>
            </a:r>
            <a:r>
              <a:rPr lang="hu-HU" sz="1400" dirty="0" err="1"/>
              <a:t>aspects</a:t>
            </a:r>
            <a:r>
              <a:rPr lang="hu-HU" sz="1400" dirty="0"/>
              <a:t>." </a:t>
            </a:r>
            <a:r>
              <a:rPr lang="hu-HU" sz="1400" i="1" dirty="0" err="1"/>
              <a:t>Vehicular</a:t>
            </a:r>
            <a:r>
              <a:rPr lang="hu-HU" sz="1400" i="1" dirty="0"/>
              <a:t> </a:t>
            </a:r>
            <a:r>
              <a:rPr lang="hu-HU" sz="1400" i="1" dirty="0" err="1"/>
              <a:t>Technology</a:t>
            </a:r>
            <a:r>
              <a:rPr lang="hu-HU" sz="1400" i="1" dirty="0"/>
              <a:t> </a:t>
            </a:r>
            <a:r>
              <a:rPr lang="hu-HU" sz="1400" i="1" dirty="0" err="1"/>
              <a:t>Conference</a:t>
            </a:r>
            <a:r>
              <a:rPr lang="hu-HU" sz="1400" i="1" dirty="0"/>
              <a:t> (VTC Spring</a:t>
            </a:r>
            <a:r>
              <a:rPr lang="hu-HU" sz="1400" i="1" dirty="0"/>
              <a:t>),</a:t>
            </a:r>
            <a:r>
              <a:rPr lang="hu-HU" sz="1400" dirty="0"/>
              <a:t> </a:t>
            </a:r>
            <a:r>
              <a:rPr lang="hu-HU" sz="1400" dirty="0"/>
              <a:t>IEEE, 2015.</a:t>
            </a:r>
          </a:p>
        </p:txBody>
      </p:sp>
      <p:grpSp>
        <p:nvGrpSpPr>
          <p:cNvPr id="3" name="Csoportba foglalás 2"/>
          <p:cNvGrpSpPr/>
          <p:nvPr/>
        </p:nvGrpSpPr>
        <p:grpSpPr>
          <a:xfrm>
            <a:off x="-230188" y="4036133"/>
            <a:ext cx="4921957" cy="2817575"/>
            <a:chOff x="1131332" y="3027218"/>
            <a:chExt cx="3692429" cy="2113732"/>
          </a:xfrm>
        </p:grpSpPr>
        <p:sp>
          <p:nvSpPr>
            <p:cNvPr id="28" name="TextBox 7"/>
            <p:cNvSpPr txBox="1"/>
            <p:nvPr/>
          </p:nvSpPr>
          <p:spPr>
            <a:xfrm>
              <a:off x="2989330" y="3752923"/>
              <a:ext cx="1374851" cy="323177"/>
            </a:xfrm>
            <a:prstGeom prst="rect">
              <a:avLst/>
            </a:prstGeom>
            <a:noFill/>
          </p:spPr>
          <p:txBody>
            <a:bodyPr wrap="square" lIns="121824" tIns="60912" rIns="121824" bIns="60912" rtlCol="0">
              <a:spAutoFit/>
            </a:bodyPr>
            <a:lstStyle/>
            <a:p>
              <a:pPr algn="ctr"/>
              <a:r>
                <a:rPr lang="hu-HU" sz="2000" dirty="0" err="1">
                  <a:solidFill>
                    <a:schemeClr val="accent3"/>
                  </a:solidFill>
                  <a:latin typeface="Lato Regular"/>
                  <a:cs typeface="Lato Regular"/>
                </a:rPr>
                <a:t>High</a:t>
              </a:r>
              <a:r>
                <a:rPr lang="hu-HU" sz="2000" dirty="0">
                  <a:solidFill>
                    <a:schemeClr val="accent3"/>
                  </a:solidFill>
                  <a:latin typeface="Lato Regular"/>
                  <a:cs typeface="Lato Regular"/>
                </a:rPr>
                <a:t> </a:t>
              </a:r>
              <a:r>
                <a:rPr lang="hu-HU" sz="2000" dirty="0" err="1">
                  <a:solidFill>
                    <a:schemeClr val="accent3"/>
                  </a:solidFill>
                  <a:latin typeface="Lato Regular"/>
                  <a:cs typeface="Lato Regular"/>
                </a:rPr>
                <a:t>quality</a:t>
              </a:r>
              <a:endParaRPr lang="en-US" sz="2000" dirty="0">
                <a:solidFill>
                  <a:schemeClr val="accent3"/>
                </a:solidFill>
                <a:latin typeface="Lato Regular"/>
                <a:cs typeface="Lato Regular"/>
              </a:endParaRPr>
            </a:p>
          </p:txBody>
        </p:sp>
        <p:pic>
          <p:nvPicPr>
            <p:cNvPr id="29" name="Picture 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332" y="3027218"/>
              <a:ext cx="3692429" cy="2113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482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Smartphone sensor processing – </a:t>
            </a:r>
            <a:r>
              <a:rPr lang="en-GB" dirty="0" smtClean="0"/>
              <a:t>our </a:t>
            </a:r>
            <a:r>
              <a:rPr lang="en-US" dirty="0" smtClean="0"/>
              <a:t>logging app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type="body" idx="1"/>
          </p:nvPr>
        </p:nvSpPr>
        <p:spPr>
          <a:xfrm>
            <a:off x="609441" y="1295957"/>
            <a:ext cx="3977407" cy="47993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Logged whenever they change:</a:t>
            </a:r>
          </a:p>
          <a:p>
            <a:pPr marL="285717" indent="-285717">
              <a:buFont typeface="Arial" panose="020B0604020202020204" pitchFamily="34" charset="0"/>
              <a:buChar char="•"/>
            </a:pPr>
            <a:r>
              <a:rPr lang="en-US" dirty="0" smtClean="0"/>
              <a:t>Cell info, signal strength</a:t>
            </a:r>
          </a:p>
          <a:p>
            <a:pPr marL="285717" indent="-285717">
              <a:buFont typeface="Arial" panose="020B0604020202020204" pitchFamily="34" charset="0"/>
              <a:buChar char="•"/>
            </a:pPr>
            <a:r>
              <a:rPr lang="en-US" dirty="0" smtClean="0"/>
              <a:t>Network and Wi-Fi connectivity</a:t>
            </a:r>
          </a:p>
          <a:p>
            <a:pPr marL="285717" indent="-285717">
              <a:buFont typeface="Arial" panose="020B0604020202020204" pitchFamily="34" charset="0"/>
              <a:buChar char="•"/>
            </a:pPr>
            <a:r>
              <a:rPr lang="en-US" dirty="0" smtClean="0"/>
              <a:t>Telephony call and data activity</a:t>
            </a:r>
          </a:p>
          <a:p>
            <a:pPr marL="285717" indent="-285717">
              <a:buFont typeface="Arial" panose="020B0604020202020204" pitchFamily="34" charset="0"/>
              <a:buChar char="•"/>
            </a:pPr>
            <a:r>
              <a:rPr lang="en-US" dirty="0" smtClean="0"/>
              <a:t>Sensors: accelerometer, magnetic, gyroscope, light, pressure, proximity, gravity, humidity, temperature, battery, CPU and battery temperature</a:t>
            </a:r>
          </a:p>
          <a:p>
            <a:pPr marL="285717" indent="-285717">
              <a:buFont typeface="Arial" panose="020B0604020202020204" pitchFamily="34" charset="0"/>
              <a:buChar char="•"/>
            </a:pPr>
            <a:r>
              <a:rPr lang="en-US" dirty="0" smtClean="0"/>
              <a:t>GPS and network based location</a:t>
            </a:r>
          </a:p>
          <a:p>
            <a:pPr marL="285717" indent="-285717">
              <a:buFont typeface="Arial" panose="020B0604020202020204" pitchFamily="34" charset="0"/>
              <a:buChar char="•"/>
            </a:pPr>
            <a:r>
              <a:rPr lang="en-US" dirty="0" smtClean="0"/>
              <a:t>Network quality: ping test results, time and loss; data packet counts, Facebook net quality API etc. </a:t>
            </a:r>
          </a:p>
          <a:p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/>
          <a:srcRect l="23226" t="8000" r="22438" b="2400"/>
          <a:stretch/>
        </p:blipFill>
        <p:spPr>
          <a:xfrm>
            <a:off x="7237412" y="1528454"/>
            <a:ext cx="4460811" cy="413648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74" y="1513943"/>
            <a:ext cx="2209800" cy="3927513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8789348" y="1240633"/>
            <a:ext cx="2170763" cy="461527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r>
              <a:rPr lang="en-US" sz="2399" dirty="0"/>
              <a:t>Accelerometer</a:t>
            </a:r>
            <a:endParaRPr lang="en-US" sz="2399" dirty="0"/>
          </a:p>
        </p:txBody>
      </p:sp>
      <p:sp>
        <p:nvSpPr>
          <p:cNvPr id="11" name="Téglalap 10"/>
          <p:cNvSpPr/>
          <p:nvPr/>
        </p:nvSpPr>
        <p:spPr>
          <a:xfrm rot="16200000">
            <a:off x="6827532" y="1945920"/>
            <a:ext cx="987747" cy="461527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r>
              <a:rPr lang="en-US" sz="2399" dirty="0" err="1"/>
              <a:t>Acc</a:t>
            </a:r>
            <a:r>
              <a:rPr lang="en-US" sz="2399" dirty="0"/>
              <a:t> X</a:t>
            </a:r>
            <a:endParaRPr lang="en-US" sz="2399" dirty="0"/>
          </a:p>
        </p:txBody>
      </p:sp>
      <p:sp>
        <p:nvSpPr>
          <p:cNvPr id="12" name="Téglalap 11"/>
          <p:cNvSpPr/>
          <p:nvPr/>
        </p:nvSpPr>
        <p:spPr>
          <a:xfrm rot="16200000">
            <a:off x="6830319" y="3285852"/>
            <a:ext cx="982168" cy="461527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r>
              <a:rPr lang="en-US" sz="2399" dirty="0" err="1"/>
              <a:t>Acc</a:t>
            </a:r>
            <a:r>
              <a:rPr lang="en-US" sz="2399" dirty="0"/>
              <a:t> Y</a:t>
            </a:r>
            <a:endParaRPr lang="en-US" sz="2399" dirty="0"/>
          </a:p>
        </p:txBody>
      </p:sp>
      <p:sp>
        <p:nvSpPr>
          <p:cNvPr id="13" name="Téglalap 12"/>
          <p:cNvSpPr/>
          <p:nvPr/>
        </p:nvSpPr>
        <p:spPr>
          <a:xfrm rot="16200000">
            <a:off x="6836349" y="4651063"/>
            <a:ext cx="970113" cy="461527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r>
              <a:rPr lang="en-US" sz="2399" dirty="0" err="1"/>
              <a:t>Acc</a:t>
            </a:r>
            <a:r>
              <a:rPr lang="en-US" sz="2399" dirty="0"/>
              <a:t> Z</a:t>
            </a:r>
            <a:endParaRPr lang="en-US" sz="2399" dirty="0"/>
          </a:p>
        </p:txBody>
      </p:sp>
      <p:sp>
        <p:nvSpPr>
          <p:cNvPr id="14" name="Téglalap 13"/>
          <p:cNvSpPr/>
          <p:nvPr/>
        </p:nvSpPr>
        <p:spPr>
          <a:xfrm>
            <a:off x="9058070" y="5360864"/>
            <a:ext cx="1558223" cy="461527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r>
              <a:rPr lang="en-US" sz="2399" dirty="0"/>
              <a:t>Time (</a:t>
            </a:r>
            <a:r>
              <a:rPr lang="en-US" sz="2399" dirty="0" err="1"/>
              <a:t>ms</a:t>
            </a:r>
            <a:r>
              <a:rPr lang="en-US" sz="2399" dirty="0"/>
              <a:t>)</a:t>
            </a:r>
            <a:endParaRPr lang="en-US" sz="2399" dirty="0"/>
          </a:p>
        </p:txBody>
      </p:sp>
    </p:spTree>
    <p:extLst>
      <p:ext uri="{BB962C8B-B14F-4D97-AF65-F5344CB8AC3E}">
        <p14:creationId xmlns:p14="http://schemas.microsoft.com/office/powerpoint/2010/main" val="87579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799" dirty="0" smtClean="0"/>
              <a:t>B5G proposal: Network </a:t>
            </a:r>
            <a:r>
              <a:rPr lang="en-GB" sz="2799" dirty="0"/>
              <a:t>topologies for distributed ML</a:t>
            </a:r>
            <a:endParaRPr lang="en-US" sz="2799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Fully decentralized learning</a:t>
            </a:r>
          </a:p>
          <a:p>
            <a:r>
              <a:rPr lang="en-GB" dirty="0" smtClean="0"/>
              <a:t>Only model updates are sent to peers</a:t>
            </a:r>
            <a:endParaRPr lang="en-GB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dirty="0" smtClean="0"/>
              <a:t>Network topologies: </a:t>
            </a:r>
            <a:r>
              <a:rPr lang="en-GB" dirty="0" err="1" smtClean="0"/>
              <a:t>hypercubic</a:t>
            </a:r>
            <a:r>
              <a:rPr lang="en-GB" dirty="0" smtClean="0"/>
              <a:t> networks, consistent hashing</a:t>
            </a:r>
            <a:endParaRPr lang="en-GB" dirty="0"/>
          </a:p>
        </p:txBody>
      </p:sp>
      <p:sp>
        <p:nvSpPr>
          <p:cNvPr id="7" name="Téglalap 6"/>
          <p:cNvSpPr/>
          <p:nvPr/>
        </p:nvSpPr>
        <p:spPr>
          <a:xfrm>
            <a:off x="6030260" y="4822568"/>
            <a:ext cx="6094413" cy="14743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667"/>
              </a:spcBef>
              <a:buClr>
                <a:srgbClr val="254093"/>
              </a:buClr>
              <a:buSzPts val="1400"/>
            </a:pPr>
            <a:r>
              <a:rPr lang="en-GB" sz="1333" dirty="0">
                <a:solidFill>
                  <a:srgbClr val="254093"/>
                </a:solidFill>
                <a:latin typeface="Open Sans"/>
                <a:ea typeface="Open Sans"/>
                <a:cs typeface="Open Sans"/>
                <a:sym typeface="Open Sans"/>
              </a:rPr>
              <a:t>Li</a:t>
            </a:r>
            <a:r>
              <a:rPr lang="en-GB" sz="1333" dirty="0">
                <a:solidFill>
                  <a:srgbClr val="254093"/>
                </a:solidFill>
                <a:latin typeface="Open Sans"/>
                <a:ea typeface="Open Sans"/>
                <a:cs typeface="Open Sans"/>
                <a:sym typeface="Open Sans"/>
              </a:rPr>
              <a:t>, J., </a:t>
            </a:r>
            <a:r>
              <a:rPr lang="en-GB" sz="1333" dirty="0" err="1">
                <a:solidFill>
                  <a:srgbClr val="254093"/>
                </a:solidFill>
                <a:latin typeface="Open Sans"/>
                <a:ea typeface="Open Sans"/>
                <a:cs typeface="Open Sans"/>
                <a:sym typeface="Open Sans"/>
              </a:rPr>
              <a:t>Jannotti</a:t>
            </a:r>
            <a:r>
              <a:rPr lang="en-GB" sz="1333" dirty="0">
                <a:solidFill>
                  <a:srgbClr val="254093"/>
                </a:solidFill>
                <a:latin typeface="Open Sans"/>
                <a:ea typeface="Open Sans"/>
                <a:cs typeface="Open Sans"/>
                <a:sym typeface="Open Sans"/>
              </a:rPr>
              <a:t>, J., De Couto, D. S., </a:t>
            </a:r>
            <a:r>
              <a:rPr lang="en-GB" sz="1333" dirty="0" err="1">
                <a:solidFill>
                  <a:srgbClr val="254093"/>
                </a:solidFill>
                <a:latin typeface="Open Sans"/>
                <a:ea typeface="Open Sans"/>
                <a:cs typeface="Open Sans"/>
                <a:sym typeface="Open Sans"/>
              </a:rPr>
              <a:t>Karger</a:t>
            </a:r>
            <a:r>
              <a:rPr lang="en-GB" sz="1333" dirty="0">
                <a:solidFill>
                  <a:srgbClr val="254093"/>
                </a:solidFill>
                <a:latin typeface="Open Sans"/>
                <a:ea typeface="Open Sans"/>
                <a:cs typeface="Open Sans"/>
                <a:sym typeface="Open Sans"/>
              </a:rPr>
              <a:t>, D. R., &amp; Morris, R. </a:t>
            </a:r>
            <a:r>
              <a:rPr lang="en-GB" sz="1333" dirty="0">
                <a:solidFill>
                  <a:srgbClr val="254093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GB" sz="1333" dirty="0">
                <a:solidFill>
                  <a:srgbClr val="254093"/>
                </a:solidFill>
                <a:latin typeface="Open Sans"/>
                <a:ea typeface="Open Sans"/>
                <a:cs typeface="Open Sans"/>
                <a:sym typeface="Open Sans"/>
              </a:rPr>
              <a:t>2000, August). A scalable location service for geographic ad hoc routing. In/Proceedings of the 6th annual international conference on Mobile computing and networking/  (pp. 120-130). ACM</a:t>
            </a:r>
            <a:r>
              <a:rPr lang="en-GB" sz="1333" dirty="0">
                <a:solidFill>
                  <a:srgbClr val="254093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GB" sz="1333" dirty="0">
              <a:solidFill>
                <a:srgbClr val="25409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90000"/>
              </a:lnSpc>
              <a:spcBef>
                <a:spcPts val="667"/>
              </a:spcBef>
              <a:buClr>
                <a:srgbClr val="254093"/>
              </a:buClr>
              <a:buSzPts val="1400"/>
            </a:pPr>
            <a:r>
              <a:rPr lang="en-GB" sz="1333" dirty="0">
                <a:solidFill>
                  <a:srgbClr val="254093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en-GB" sz="1333" dirty="0" err="1">
                <a:solidFill>
                  <a:srgbClr val="254093"/>
                </a:solidFill>
                <a:latin typeface="Open Sans"/>
                <a:ea typeface="Open Sans"/>
                <a:cs typeface="Open Sans"/>
                <a:sym typeface="Open Sans"/>
              </a:rPr>
              <a:t>Benczúr</a:t>
            </a:r>
            <a:r>
              <a:rPr lang="en-GB" sz="1333" dirty="0">
                <a:solidFill>
                  <a:srgbClr val="254093"/>
                </a:solidFill>
                <a:latin typeface="Open Sans"/>
                <a:ea typeface="Open Sans"/>
                <a:cs typeface="Open Sans"/>
                <a:sym typeface="Open Sans"/>
              </a:rPr>
              <a:t>, U </a:t>
            </a:r>
            <a:r>
              <a:rPr lang="en-GB" sz="1333" dirty="0" err="1">
                <a:solidFill>
                  <a:srgbClr val="254093"/>
                </a:solidFill>
                <a:latin typeface="Open Sans"/>
                <a:ea typeface="Open Sans"/>
                <a:cs typeface="Open Sans"/>
                <a:sym typeface="Open Sans"/>
              </a:rPr>
              <a:t>Glässer</a:t>
            </a:r>
            <a:r>
              <a:rPr lang="en-GB" sz="1333" dirty="0">
                <a:solidFill>
                  <a:srgbClr val="254093"/>
                </a:solidFill>
                <a:latin typeface="Open Sans"/>
                <a:ea typeface="Open Sans"/>
                <a:cs typeface="Open Sans"/>
                <a:sym typeface="Open Sans"/>
              </a:rPr>
              <a:t>, T </a:t>
            </a:r>
            <a:r>
              <a:rPr lang="en-GB" sz="1333" dirty="0" err="1">
                <a:solidFill>
                  <a:srgbClr val="254093"/>
                </a:solidFill>
                <a:latin typeface="Open Sans"/>
                <a:ea typeface="Open Sans"/>
                <a:cs typeface="Open Sans"/>
                <a:sym typeface="Open Sans"/>
              </a:rPr>
              <a:t>Lukovszki</a:t>
            </a:r>
            <a:r>
              <a:rPr lang="en-GB" sz="1333" dirty="0">
                <a:solidFill>
                  <a:srgbClr val="254093"/>
                </a:solidFill>
                <a:latin typeface="Open Sans"/>
                <a:ea typeface="Open Sans"/>
                <a:cs typeface="Open Sans"/>
                <a:sym typeface="Open Sans"/>
              </a:rPr>
              <a:t>. Formal </a:t>
            </a:r>
            <a:r>
              <a:rPr lang="en-GB" sz="1333" dirty="0">
                <a:solidFill>
                  <a:srgbClr val="254093"/>
                </a:solidFill>
                <a:latin typeface="Open Sans"/>
                <a:ea typeface="Open Sans"/>
                <a:cs typeface="Open Sans"/>
                <a:sym typeface="Open Sans"/>
              </a:rPr>
              <a:t>description of a distributed location service for mobile ad hoc networks. International Workshop on Abstract State Machines, 204-217 (2003)</a:t>
            </a:r>
          </a:p>
        </p:txBody>
      </p:sp>
      <p:sp>
        <p:nvSpPr>
          <p:cNvPr id="9" name="Téglalap 8"/>
          <p:cNvSpPr/>
          <p:nvPr/>
        </p:nvSpPr>
        <p:spPr>
          <a:xfrm>
            <a:off x="0" y="5573004"/>
            <a:ext cx="5813748" cy="646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21">
              <a:lnSpc>
                <a:spcPct val="90000"/>
              </a:lnSpc>
              <a:spcBef>
                <a:spcPts val="667"/>
              </a:spcBef>
              <a:buClr>
                <a:srgbClr val="254093"/>
              </a:buClr>
              <a:buSzPts val="1400"/>
            </a:pPr>
            <a:r>
              <a:rPr lang="en-GB" sz="1333" dirty="0">
                <a:solidFill>
                  <a:srgbClr val="254093"/>
                </a:solidFill>
                <a:latin typeface="Open Sans"/>
                <a:ea typeface="Open Sans"/>
                <a:cs typeface="Open Sans"/>
                <a:sym typeface="Open Sans"/>
              </a:rPr>
              <a:t>I </a:t>
            </a:r>
            <a:r>
              <a:rPr lang="en-GB" sz="1333" dirty="0" err="1">
                <a:solidFill>
                  <a:srgbClr val="254093"/>
                </a:solidFill>
                <a:latin typeface="Open Sans"/>
                <a:ea typeface="Open Sans"/>
                <a:cs typeface="Open Sans"/>
                <a:sym typeface="Open Sans"/>
              </a:rPr>
              <a:t>Hegedűs</a:t>
            </a:r>
            <a:r>
              <a:rPr lang="en-GB" sz="1333" dirty="0">
                <a:solidFill>
                  <a:srgbClr val="254093"/>
                </a:solidFill>
                <a:latin typeface="Open Sans"/>
                <a:ea typeface="Open Sans"/>
                <a:cs typeface="Open Sans"/>
                <a:sym typeface="Open Sans"/>
              </a:rPr>
              <a:t>, Á Berta, L </a:t>
            </a:r>
            <a:r>
              <a:rPr lang="en-GB" sz="1333" dirty="0" err="1">
                <a:solidFill>
                  <a:srgbClr val="254093"/>
                </a:solidFill>
                <a:latin typeface="Open Sans"/>
                <a:ea typeface="Open Sans"/>
                <a:cs typeface="Open Sans"/>
                <a:sym typeface="Open Sans"/>
              </a:rPr>
              <a:t>Kocsis</a:t>
            </a:r>
            <a:r>
              <a:rPr lang="en-GB" sz="1333" dirty="0">
                <a:solidFill>
                  <a:srgbClr val="254093"/>
                </a:solidFill>
                <a:latin typeface="Open Sans"/>
                <a:ea typeface="Open Sans"/>
                <a:cs typeface="Open Sans"/>
                <a:sym typeface="Open Sans"/>
              </a:rPr>
              <a:t>, AA </a:t>
            </a:r>
            <a:r>
              <a:rPr lang="en-GB" sz="1333" dirty="0" err="1">
                <a:solidFill>
                  <a:srgbClr val="254093"/>
                </a:solidFill>
                <a:latin typeface="Open Sans"/>
                <a:ea typeface="Open Sans"/>
                <a:cs typeface="Open Sans"/>
                <a:sym typeface="Open Sans"/>
              </a:rPr>
              <a:t>Benczúr</a:t>
            </a:r>
            <a:r>
              <a:rPr lang="en-GB" sz="1333" dirty="0">
                <a:solidFill>
                  <a:srgbClr val="254093"/>
                </a:solidFill>
                <a:latin typeface="Open Sans"/>
                <a:ea typeface="Open Sans"/>
                <a:cs typeface="Open Sans"/>
                <a:sym typeface="Open Sans"/>
              </a:rPr>
              <a:t>, M </a:t>
            </a:r>
            <a:r>
              <a:rPr lang="en-GB" sz="1333" dirty="0" err="1">
                <a:solidFill>
                  <a:srgbClr val="254093"/>
                </a:solidFill>
                <a:latin typeface="Open Sans"/>
                <a:ea typeface="Open Sans"/>
                <a:cs typeface="Open Sans"/>
                <a:sym typeface="Open Sans"/>
              </a:rPr>
              <a:t>Jelasity</a:t>
            </a:r>
            <a:r>
              <a:rPr lang="en-GB" sz="1333" dirty="0">
                <a:solidFill>
                  <a:srgbClr val="254093"/>
                </a:solidFill>
                <a:latin typeface="Open Sans"/>
                <a:ea typeface="Open Sans"/>
                <a:cs typeface="Open Sans"/>
                <a:sym typeface="Open Sans"/>
              </a:rPr>
              <a:t>. Robust </a:t>
            </a:r>
            <a:r>
              <a:rPr lang="en-GB" sz="1333" dirty="0">
                <a:solidFill>
                  <a:srgbClr val="254093"/>
                </a:solidFill>
                <a:latin typeface="Open Sans"/>
                <a:ea typeface="Open Sans"/>
                <a:cs typeface="Open Sans"/>
                <a:sym typeface="Open Sans"/>
              </a:rPr>
              <a:t>decentralized low-rank matrix decomposition. ACM Transactions on Intelligent Systems and Technology (TIST) 7 (4), 62 (2017)</a:t>
            </a: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102745" y="2517656"/>
            <a:ext cx="5392630" cy="2963458"/>
            <a:chOff x="3059832" y="1869672"/>
            <a:chExt cx="5927757" cy="2916324"/>
          </a:xfrm>
        </p:grpSpPr>
        <p:pic>
          <p:nvPicPr>
            <p:cNvPr id="11" name="Picture 2" descr="https://encrypted-tbn1.gstatic.com/images?q=tbn:ANd9GcR9tasuj7Fd7l0ig0EKt8o7UA1qG_PujOIV1oI0zppWJJyWuJwAEQ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2463738"/>
              <a:ext cx="5927757" cy="2322258"/>
            </a:xfrm>
            <a:prstGeom prst="rect">
              <a:avLst/>
            </a:prstGeom>
            <a:noFill/>
          </p:spPr>
        </p:pic>
        <p:sp>
          <p:nvSpPr>
            <p:cNvPr id="12" name="Szövegdoboz 11"/>
            <p:cNvSpPr txBox="1"/>
            <p:nvPr/>
          </p:nvSpPr>
          <p:spPr>
            <a:xfrm>
              <a:off x="7452319" y="2787773"/>
              <a:ext cx="1169860" cy="3331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600" dirty="0"/>
                <a:t>R</a:t>
              </a:r>
              <a:r>
                <a:rPr lang="hu-HU" sz="1600" dirty="0"/>
                <a:t> </a:t>
              </a:r>
              <a:r>
                <a:rPr lang="hu-HU" sz="1600" dirty="0">
                  <a:sym typeface="Symbol"/>
                </a:rPr>
                <a:t> P</a:t>
              </a:r>
              <a:r>
                <a:rPr lang="hu-HU" sz="1600" baseline="-25000" dirty="0">
                  <a:sym typeface="Symbol"/>
                </a:rPr>
                <a:t>1</a:t>
              </a:r>
              <a:r>
                <a:rPr lang="hu-HU" sz="1600" dirty="0">
                  <a:sym typeface="Symbol"/>
                </a:rPr>
                <a:t>Q</a:t>
              </a:r>
              <a:r>
                <a:rPr lang="hu-HU" sz="1600" baseline="-25000" dirty="0">
                  <a:sym typeface="Symbol"/>
                </a:rPr>
                <a:t>1</a:t>
              </a:r>
              <a:endParaRPr lang="hu-HU" sz="1600" baseline="-25000" dirty="0"/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5832141" y="4245935"/>
              <a:ext cx="1764196" cy="3331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600" dirty="0"/>
                <a:t>R </a:t>
              </a:r>
              <a:r>
                <a:rPr lang="hu-HU" sz="1600" dirty="0">
                  <a:sym typeface="Symbol"/>
                </a:rPr>
                <a:t> P</a:t>
              </a:r>
              <a:r>
                <a:rPr lang="hu-HU" sz="1600" baseline="-25000" dirty="0">
                  <a:sym typeface="Symbol"/>
                </a:rPr>
                <a:t>2</a:t>
              </a:r>
              <a:r>
                <a:rPr lang="hu-HU" sz="1600" dirty="0">
                  <a:sym typeface="Symbol"/>
                </a:rPr>
                <a:t>(Q</a:t>
              </a:r>
              <a:r>
                <a:rPr lang="hu-HU" sz="1600" baseline="-25000" dirty="0">
                  <a:sym typeface="Symbol"/>
                </a:rPr>
                <a:t>2</a:t>
              </a:r>
              <a:r>
                <a:rPr lang="hu-HU" sz="1600" dirty="0">
                  <a:sym typeface="Symbol"/>
                </a:rPr>
                <a:t>+Q)</a:t>
              </a:r>
              <a:endParaRPr lang="hu-HU" sz="1600" baseline="-25000" dirty="0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7164288" y="1869672"/>
              <a:ext cx="1728192" cy="333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 err="1"/>
                <a:t>Measurement</a:t>
              </a:r>
              <a:endParaRPr lang="hu-HU" sz="1600" baseline="-25000" dirty="0"/>
            </a:p>
          </p:txBody>
        </p:sp>
        <p:cxnSp>
          <p:nvCxnSpPr>
            <p:cNvPr id="15" name="Egyenes összekötő nyíllal 14"/>
            <p:cNvCxnSpPr>
              <a:stCxn id="14" idx="2"/>
            </p:cNvCxnSpPr>
            <p:nvPr/>
          </p:nvCxnSpPr>
          <p:spPr>
            <a:xfrm>
              <a:off x="8028384" y="2233035"/>
              <a:ext cx="0" cy="44672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nyíllal 15"/>
            <p:cNvCxnSpPr/>
            <p:nvPr/>
          </p:nvCxnSpPr>
          <p:spPr>
            <a:xfrm flipH="1">
              <a:off x="7452320" y="3114859"/>
              <a:ext cx="576064" cy="102306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nyíllal 16"/>
            <p:cNvCxnSpPr/>
            <p:nvPr/>
          </p:nvCxnSpPr>
          <p:spPr>
            <a:xfrm flipH="1">
              <a:off x="5940152" y="2913771"/>
              <a:ext cx="1368152" cy="17408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zövegdoboz 17"/>
            <p:cNvSpPr txBox="1"/>
            <p:nvPr/>
          </p:nvSpPr>
          <p:spPr>
            <a:xfrm>
              <a:off x="7452319" y="3489854"/>
              <a:ext cx="676539" cy="3331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600" dirty="0">
                  <a:sym typeface="Symbol"/>
                </a:rPr>
                <a:t>Q</a:t>
              </a:r>
              <a:endParaRPr lang="hu-HU" sz="1600" baseline="-25000" dirty="0"/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6300192" y="2814776"/>
              <a:ext cx="647192" cy="3331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600" dirty="0">
                  <a:sym typeface="Symbol"/>
                </a:rPr>
                <a:t>Q</a:t>
              </a:r>
              <a:endParaRPr lang="hu-HU" sz="1600" baseline="-25000" dirty="0"/>
            </a:p>
          </p:txBody>
        </p:sp>
      </p:grpSp>
      <p:pic>
        <p:nvPicPr>
          <p:cNvPr id="4098" name="Picture 2" descr="Képtalálat a következőre: „de bruijn graph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49" y="2196726"/>
            <a:ext cx="3417527" cy="256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éptalálat a következőre: „consistent hashing”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52"/>
          <a:stretch/>
        </p:blipFill>
        <p:spPr bwMode="auto">
          <a:xfrm>
            <a:off x="9231276" y="2266831"/>
            <a:ext cx="2835481" cy="255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71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2" y="1237743"/>
            <a:ext cx="5029200" cy="471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Process</a:t>
            </a:r>
            <a:r>
              <a:rPr lang="hu-HU" dirty="0" smtClean="0"/>
              <a:t> </a:t>
            </a:r>
            <a:r>
              <a:rPr lang="hu-HU" dirty="0" err="1" smtClean="0"/>
              <a:t>sensor</a:t>
            </a:r>
            <a:r>
              <a:rPr lang="hu-HU" dirty="0" smtClean="0"/>
              <a:t> </a:t>
            </a:r>
            <a:r>
              <a:rPr lang="hu-HU" dirty="0" err="1" smtClean="0"/>
              <a:t>analysis</a:t>
            </a:r>
            <a:r>
              <a:rPr lang="hu-HU" dirty="0" smtClean="0"/>
              <a:t> </a:t>
            </a:r>
            <a:r>
              <a:rPr lang="hu-HU" dirty="0" err="1" smtClean="0"/>
              <a:t>tasks</a:t>
            </a:r>
            <a:endParaRPr lang="en-US" dirty="0" smtClean="0"/>
          </a:p>
          <a:p>
            <a:pPr lvl="1"/>
            <a:r>
              <a:rPr lang="hu-HU" dirty="0" err="1" smtClean="0"/>
              <a:t>Scrap</a:t>
            </a:r>
            <a:r>
              <a:rPr lang="hu-HU" dirty="0" smtClean="0"/>
              <a:t> </a:t>
            </a:r>
            <a:r>
              <a:rPr lang="hu-HU" dirty="0" err="1" smtClean="0"/>
              <a:t>rate</a:t>
            </a:r>
            <a:endParaRPr lang="en-GB" dirty="0"/>
          </a:p>
          <a:p>
            <a:pPr lvl="1"/>
            <a:r>
              <a:rPr lang="en-GB" dirty="0" smtClean="0"/>
              <a:t>Quality control</a:t>
            </a:r>
          </a:p>
          <a:p>
            <a:pPr lvl="1"/>
            <a:r>
              <a:rPr lang="en-GB" dirty="0" smtClean="0"/>
              <a:t>Explain, understand</a:t>
            </a:r>
            <a:r>
              <a:rPr lang="hu-HU" dirty="0" smtClean="0"/>
              <a:t> </a:t>
            </a:r>
            <a:endParaRPr lang="en-US" dirty="0" smtClean="0"/>
          </a:p>
          <a:p>
            <a:r>
              <a:rPr lang="en-US" dirty="0" smtClean="0"/>
              <a:t>Hierarchical structure</a:t>
            </a:r>
          </a:p>
          <a:p>
            <a:pPr lvl="1"/>
            <a:r>
              <a:rPr lang="en-US" dirty="0" smtClean="0"/>
              <a:t>Multiple sources, difficult to identify events</a:t>
            </a:r>
          </a:p>
          <a:p>
            <a:pPr lvl="1"/>
            <a:r>
              <a:rPr lang="en-US" dirty="0" smtClean="0"/>
              <a:t>Lots of table joins</a:t>
            </a:r>
          </a:p>
          <a:p>
            <a:r>
              <a:rPr lang="hu-HU" dirty="0" err="1"/>
              <a:t>Approaches</a:t>
            </a:r>
            <a:endParaRPr lang="hu-HU" dirty="0"/>
          </a:p>
          <a:p>
            <a:pPr lvl="1"/>
            <a:r>
              <a:rPr lang="hu-HU" dirty="0" err="1"/>
              <a:t>Agile</a:t>
            </a:r>
            <a:r>
              <a:rPr lang="hu-HU" dirty="0"/>
              <a:t> </a:t>
            </a:r>
            <a:r>
              <a:rPr lang="hu-HU" dirty="0" err="1"/>
              <a:t>visualization</a:t>
            </a:r>
            <a:r>
              <a:rPr lang="hu-HU" dirty="0"/>
              <a:t> and </a:t>
            </a:r>
            <a:r>
              <a:rPr lang="hu-HU" dirty="0" err="1"/>
              <a:t>modeling</a:t>
            </a:r>
            <a:r>
              <a:rPr lang="hu-HU" dirty="0"/>
              <a:t>, </a:t>
            </a:r>
            <a:r>
              <a:rPr lang="hu-HU" dirty="0" err="1"/>
              <a:t>Jupyter</a:t>
            </a:r>
            <a:r>
              <a:rPr lang="hu-HU" dirty="0"/>
              <a:t> </a:t>
            </a:r>
            <a:r>
              <a:rPr lang="hu-HU" dirty="0" err="1"/>
              <a:t>notebooks</a:t>
            </a:r>
            <a:endParaRPr lang="en-US" dirty="0"/>
          </a:p>
          <a:p>
            <a:r>
              <a:rPr lang="en-US" dirty="0" smtClean="0"/>
              <a:t>Summary of difficulties</a:t>
            </a:r>
          </a:p>
          <a:p>
            <a:pPr lvl="1"/>
            <a:r>
              <a:rPr lang="hu-HU" dirty="0" err="1" smtClean="0"/>
              <a:t>Every</a:t>
            </a:r>
            <a:r>
              <a:rPr lang="hu-HU" dirty="0" smtClean="0"/>
              <a:t> </a:t>
            </a:r>
            <a:r>
              <a:rPr lang="hu-HU" dirty="0" err="1" smtClean="0"/>
              <a:t>problem</a:t>
            </a:r>
            <a:r>
              <a:rPr lang="hu-HU" dirty="0" smtClean="0"/>
              <a:t> is </a:t>
            </a:r>
            <a:r>
              <a:rPr lang="hu-HU" dirty="0" err="1" smtClean="0"/>
              <a:t>different</a:t>
            </a:r>
            <a:r>
              <a:rPr lang="hu-HU" dirty="0" smtClean="0"/>
              <a:t> and </a:t>
            </a:r>
            <a:r>
              <a:rPr lang="hu-HU" dirty="0" err="1" smtClean="0"/>
              <a:t>require</a:t>
            </a:r>
            <a:r>
              <a:rPr lang="hu-HU" dirty="0" smtClean="0"/>
              <a:t> </a:t>
            </a:r>
            <a:r>
              <a:rPr lang="hu-HU" dirty="0" err="1" smtClean="0"/>
              <a:t>domain</a:t>
            </a:r>
            <a:r>
              <a:rPr lang="hu-HU" dirty="0" smtClean="0"/>
              <a:t> </a:t>
            </a:r>
            <a:r>
              <a:rPr lang="hu-HU" dirty="0" err="1" smtClean="0"/>
              <a:t>knowledge</a:t>
            </a:r>
            <a:endParaRPr lang="hu-HU" dirty="0" smtClean="0"/>
          </a:p>
          <a:p>
            <a:pPr lvl="1"/>
            <a:r>
              <a:rPr lang="en-US" dirty="0" smtClean="0"/>
              <a:t>Events spread in time in multiple data sources</a:t>
            </a:r>
          </a:p>
          <a:p>
            <a:pPr lvl="1"/>
            <a:r>
              <a:rPr lang="en-US" dirty="0" smtClean="0"/>
              <a:t>Time series with metadata</a:t>
            </a:r>
            <a:endParaRPr lang="hu-HU" dirty="0" smtClean="0"/>
          </a:p>
          <a:p>
            <a:pPr lvl="1"/>
            <a:r>
              <a:rPr lang="hu-HU" dirty="0" err="1" smtClean="0"/>
              <a:t>Collaboration</a:t>
            </a:r>
            <a:r>
              <a:rPr lang="hu-HU" dirty="0" smtClean="0"/>
              <a:t> and </a:t>
            </a:r>
            <a:r>
              <a:rPr lang="hu-HU" dirty="0" err="1" smtClean="0"/>
              <a:t>productization</a:t>
            </a:r>
            <a:r>
              <a:rPr lang="hu-HU" dirty="0" smtClean="0"/>
              <a:t> </a:t>
            </a:r>
            <a:r>
              <a:rPr lang="hu-HU" dirty="0" err="1" smtClean="0"/>
              <a:t>difficulty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Jupyter</a:t>
            </a:r>
            <a:r>
              <a:rPr lang="hu-HU" dirty="0" smtClean="0"/>
              <a:t> </a:t>
            </a:r>
            <a:r>
              <a:rPr lang="hu-HU" dirty="0" err="1" smtClean="0"/>
              <a:t>notebooks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22612" y="1600200"/>
            <a:ext cx="3657600" cy="962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1" indent="-182880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Char char="–"/>
            </a:pPr>
            <a:r>
              <a:rPr lang="en-US" sz="1600" dirty="0" smtClean="0">
                <a:solidFill>
                  <a:srgbClr val="254093"/>
                </a:solidFill>
              </a:rPr>
              <a:t>Transfer </a:t>
            </a:r>
            <a:r>
              <a:rPr lang="en-US" sz="1600" dirty="0">
                <a:solidFill>
                  <a:srgbClr val="254093"/>
                </a:solidFill>
              </a:rPr>
              <a:t>molding</a:t>
            </a:r>
            <a:endParaRPr lang="hu-HU" sz="1600" dirty="0">
              <a:solidFill>
                <a:srgbClr val="254093"/>
              </a:solidFill>
            </a:endParaRPr>
          </a:p>
          <a:p>
            <a:pPr marL="411480" lvl="1" indent="-182880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Char char="–"/>
            </a:pPr>
            <a:r>
              <a:rPr lang="en-US" sz="1600" dirty="0"/>
              <a:t>Glass </a:t>
            </a:r>
            <a:r>
              <a:rPr lang="en-US" sz="1600" dirty="0" smtClean="0"/>
              <a:t>coating, Plasma Abatement</a:t>
            </a:r>
            <a:endParaRPr lang="en-US" sz="1600" dirty="0"/>
          </a:p>
          <a:p>
            <a:pPr marL="411480" lvl="1" indent="-182880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Char char="–"/>
            </a:pPr>
            <a:r>
              <a:rPr lang="hu-HU" sz="1600" dirty="0" err="1" smtClean="0">
                <a:solidFill>
                  <a:srgbClr val="254093"/>
                </a:solidFill>
              </a:rPr>
              <a:t>Radio</a:t>
            </a:r>
            <a:r>
              <a:rPr lang="hu-HU" sz="1600" dirty="0" smtClean="0">
                <a:solidFill>
                  <a:srgbClr val="254093"/>
                </a:solidFill>
              </a:rPr>
              <a:t> </a:t>
            </a:r>
            <a:r>
              <a:rPr lang="hu-HU" sz="1600" dirty="0" err="1">
                <a:solidFill>
                  <a:srgbClr val="254093"/>
                </a:solidFill>
              </a:rPr>
              <a:t>quality</a:t>
            </a:r>
            <a:endParaRPr lang="hu-HU" sz="1600" dirty="0">
              <a:solidFill>
                <a:srgbClr val="254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7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Questions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4000" dirty="0" err="1" smtClean="0"/>
              <a:t>Thank</a:t>
            </a:r>
            <a:r>
              <a:rPr lang="hu-HU" sz="4000" dirty="0" smtClean="0"/>
              <a:t> </a:t>
            </a:r>
            <a:r>
              <a:rPr lang="hu-HU" sz="4000" dirty="0" err="1" smtClean="0"/>
              <a:t>You</a:t>
            </a:r>
            <a:r>
              <a:rPr lang="hu-HU" sz="4000" dirty="0" smtClean="0"/>
              <a:t>!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84182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441" y="1295957"/>
            <a:ext cx="6343729" cy="4799350"/>
          </a:xfrm>
        </p:spPr>
        <p:txBody>
          <a:bodyPr>
            <a:normAutofit/>
          </a:bodyPr>
          <a:lstStyle/>
          <a:p>
            <a:r>
              <a:rPr lang="en-US" sz="2000" dirty="0"/>
              <a:t>Electronic components are packaged in plastic to prevent from external damage</a:t>
            </a:r>
          </a:p>
          <a:p>
            <a:r>
              <a:rPr lang="en-US" sz="2000" dirty="0"/>
              <a:t>Failures (scrap) are </a:t>
            </a:r>
            <a:r>
              <a:rPr lang="en-US" dirty="0"/>
              <a:t>air inside and </a:t>
            </a:r>
            <a:r>
              <a:rPr lang="en-US" dirty="0" smtClean="0"/>
              <a:t>d</a:t>
            </a:r>
            <a:r>
              <a:rPr lang="en-US" dirty="0"/>
              <a:t>elamination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1" b="8367"/>
          <a:stretch/>
        </p:blipFill>
        <p:spPr>
          <a:xfrm>
            <a:off x="7745212" y="4543407"/>
            <a:ext cx="4420255" cy="2285405"/>
          </a:xfrm>
          <a:prstGeom prst="rect">
            <a:avLst/>
          </a:prstGeom>
        </p:spPr>
      </p:pic>
      <p:pic>
        <p:nvPicPr>
          <p:cNvPr id="9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3965285"/>
            <a:ext cx="7084567" cy="2734878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3047225" y="4756959"/>
            <a:ext cx="1871720" cy="5037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055">
              <a:lnSpc>
                <a:spcPts val="1150"/>
              </a:lnSpc>
              <a:spcBef>
                <a:spcPts val="251"/>
              </a:spcBef>
            </a:pPr>
            <a:r>
              <a:rPr lang="hu-HU" sz="1600" dirty="0" err="1"/>
              <a:t>Transfer</a:t>
            </a:r>
            <a:r>
              <a:rPr lang="hu-HU" sz="1600" dirty="0"/>
              <a:t> </a:t>
            </a:r>
            <a:r>
              <a:rPr lang="hu-HU" sz="1600" dirty="0" err="1"/>
              <a:t>Pressure</a:t>
            </a:r>
            <a:endParaRPr lang="hu-HU" sz="1600" dirty="0"/>
          </a:p>
        </p:txBody>
      </p:sp>
      <p:pic>
        <p:nvPicPr>
          <p:cNvPr id="12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80" y="2366647"/>
            <a:ext cx="5480908" cy="1838720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4163058" y="3065652"/>
            <a:ext cx="1871720" cy="5037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055">
              <a:lnSpc>
                <a:spcPts val="1150"/>
              </a:lnSpc>
              <a:spcBef>
                <a:spcPts val="251"/>
              </a:spcBef>
            </a:pPr>
            <a:r>
              <a:rPr lang="hu-HU" sz="1600" dirty="0" err="1"/>
              <a:t>Vacuum</a:t>
            </a:r>
            <a:r>
              <a:rPr lang="hu-HU" sz="1600" dirty="0"/>
              <a:t> </a:t>
            </a:r>
            <a:r>
              <a:rPr lang="hu-HU" sz="1600" dirty="0" err="1"/>
              <a:t>Pressure</a:t>
            </a:r>
            <a:endParaRPr lang="hu-HU" sz="1600" dirty="0"/>
          </a:p>
        </p:txBody>
      </p:sp>
      <p:sp>
        <p:nvSpPr>
          <p:cNvPr id="14" name="Ellipszis 13"/>
          <p:cNvSpPr/>
          <p:nvPr/>
        </p:nvSpPr>
        <p:spPr>
          <a:xfrm>
            <a:off x="931281" y="5674924"/>
            <a:ext cx="1219200" cy="533261"/>
          </a:xfrm>
          <a:prstGeom prst="ellipse">
            <a:avLst/>
          </a:prstGeom>
          <a:noFill/>
          <a:ln w="3810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>
              <a:lnSpc>
                <a:spcPct val="90000"/>
              </a:lnSpc>
            </a:pPr>
            <a:endParaRPr lang="hu-HU" sz="2399" dirty="0"/>
          </a:p>
        </p:txBody>
      </p:sp>
      <p:cxnSp>
        <p:nvCxnSpPr>
          <p:cNvPr id="15" name="Egyenes összekötő nyíllal 14"/>
          <p:cNvCxnSpPr>
            <a:endCxn id="14" idx="0"/>
          </p:cNvCxnSpPr>
          <p:nvPr/>
        </p:nvCxnSpPr>
        <p:spPr>
          <a:xfrm>
            <a:off x="778881" y="3846600"/>
            <a:ext cx="762000" cy="1828324"/>
          </a:xfrm>
          <a:prstGeom prst="straightConnector1">
            <a:avLst/>
          </a:prstGeom>
          <a:noFill/>
          <a:ln w="38100">
            <a:solidFill>
              <a:schemeClr val="accent3"/>
            </a:solidFill>
            <a:miter lim="800000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Szövegdoboz 15"/>
          <p:cNvSpPr txBox="1"/>
          <p:nvPr/>
        </p:nvSpPr>
        <p:spPr>
          <a:xfrm>
            <a:off x="117307" y="3536601"/>
            <a:ext cx="1752599" cy="4570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hu-HU" sz="2399" dirty="0" err="1"/>
              <a:t>Filling</a:t>
            </a:r>
            <a:r>
              <a:rPr lang="hu-HU" sz="2399" dirty="0"/>
              <a:t> </a:t>
            </a:r>
            <a:r>
              <a:rPr lang="hu-HU" sz="2399" dirty="0" err="1"/>
              <a:t>pressure</a:t>
            </a:r>
            <a:endParaRPr lang="hu-HU" sz="2399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908043"/>
            <a:ext cx="4824942" cy="3880460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0" y="6487872"/>
            <a:ext cx="8121651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800" dirty="0"/>
              <a:t>Mándli, Anna, Róbert </a:t>
            </a:r>
            <a:r>
              <a:rPr lang="hu-HU" sz="800" dirty="0" err="1"/>
              <a:t>Pálovics</a:t>
            </a:r>
            <a:r>
              <a:rPr lang="hu-HU" sz="800" dirty="0"/>
              <a:t>, Mátyás </a:t>
            </a:r>
            <a:r>
              <a:rPr lang="hu-HU" sz="800" dirty="0" err="1"/>
              <a:t>Susits</a:t>
            </a:r>
            <a:r>
              <a:rPr lang="hu-HU" sz="800" dirty="0"/>
              <a:t>, and András A. Benczúr. "Time Series </a:t>
            </a:r>
            <a:r>
              <a:rPr lang="hu-HU" sz="800" dirty="0" err="1"/>
              <a:t>Classification</a:t>
            </a:r>
            <a:r>
              <a:rPr lang="hu-HU" sz="800" dirty="0"/>
              <a:t> </a:t>
            </a:r>
            <a:r>
              <a:rPr lang="hu-HU" sz="800" dirty="0" err="1"/>
              <a:t>for</a:t>
            </a:r>
            <a:r>
              <a:rPr lang="hu-HU" sz="800" dirty="0"/>
              <a:t> </a:t>
            </a:r>
            <a:r>
              <a:rPr lang="hu-HU" sz="800" dirty="0" err="1"/>
              <a:t>Scrap</a:t>
            </a:r>
            <a:r>
              <a:rPr lang="hu-HU" sz="800" dirty="0"/>
              <a:t> </a:t>
            </a:r>
            <a:r>
              <a:rPr lang="hu-HU" sz="800" dirty="0" err="1"/>
              <a:t>Rate</a:t>
            </a:r>
            <a:r>
              <a:rPr lang="hu-HU" sz="800" dirty="0"/>
              <a:t> </a:t>
            </a:r>
            <a:r>
              <a:rPr lang="hu-HU" sz="800" dirty="0" err="1"/>
              <a:t>Prediction</a:t>
            </a:r>
            <a:r>
              <a:rPr lang="hu-HU" sz="800" dirty="0"/>
              <a:t> in </a:t>
            </a:r>
            <a:r>
              <a:rPr lang="hu-HU" sz="800" dirty="0" err="1"/>
              <a:t>Transfer</a:t>
            </a:r>
            <a:r>
              <a:rPr lang="hu-HU" sz="800" dirty="0"/>
              <a:t> </a:t>
            </a:r>
            <a:r>
              <a:rPr lang="hu-HU" sz="800" dirty="0" err="1"/>
              <a:t>Molding</a:t>
            </a:r>
            <a:r>
              <a:rPr lang="hu-HU" sz="800" dirty="0"/>
              <a:t>.” </a:t>
            </a:r>
            <a:r>
              <a:rPr lang="en-US" sz="800" dirty="0"/>
              <a:t>3rd SIGKDD Workshop on Mining and Learning from Time Series </a:t>
            </a:r>
            <a:r>
              <a:rPr lang="en-US" sz="800" dirty="0"/>
              <a:t>Held </a:t>
            </a:r>
            <a:r>
              <a:rPr lang="en-US" sz="800" dirty="0"/>
              <a:t>in conjunction with </a:t>
            </a:r>
            <a:r>
              <a:rPr lang="en-US" sz="800" dirty="0">
                <a:hlinkClick r:id="rId8"/>
              </a:rPr>
              <a:t>KDD'17</a:t>
            </a:r>
            <a:r>
              <a:rPr lang="hu-HU" sz="800" dirty="0"/>
              <a:t> </a:t>
            </a:r>
            <a:r>
              <a:rPr lang="en-US" sz="800" dirty="0"/>
              <a:t>Aug </a:t>
            </a:r>
            <a:r>
              <a:rPr lang="en-US" sz="800" dirty="0"/>
              <a:t>14, 2017 - Halifax, Nova Scotia, </a:t>
            </a:r>
            <a:r>
              <a:rPr lang="en-US" sz="800" dirty="0"/>
              <a:t>Canada</a:t>
            </a:r>
            <a:endParaRPr lang="hu-HU" sz="800" dirty="0"/>
          </a:p>
        </p:txBody>
      </p:sp>
      <p:sp>
        <p:nvSpPr>
          <p:cNvPr id="18" name="Rectangle 44"/>
          <p:cNvSpPr>
            <a:spLocks/>
          </p:cNvSpPr>
          <p:nvPr/>
        </p:nvSpPr>
        <p:spPr bwMode="auto">
          <a:xfrm>
            <a:off x="173472" y="181570"/>
            <a:ext cx="7924800" cy="65830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3199" b="1" dirty="0" err="1">
                <a:latin typeface="+mj-lt"/>
                <a:ea typeface="+mj-ea"/>
                <a:cs typeface="+mj-cs"/>
              </a:rPr>
              <a:t>Scrap</a:t>
            </a:r>
            <a:r>
              <a:rPr lang="hu-HU" sz="3199" b="1" dirty="0">
                <a:latin typeface="+mj-lt"/>
                <a:ea typeface="+mj-ea"/>
                <a:cs typeface="+mj-cs"/>
              </a:rPr>
              <a:t> </a:t>
            </a:r>
            <a:r>
              <a:rPr lang="hu-HU" sz="3199" b="1" dirty="0" err="1">
                <a:latin typeface="+mj-lt"/>
                <a:ea typeface="+mj-ea"/>
                <a:cs typeface="+mj-cs"/>
              </a:rPr>
              <a:t>rate</a:t>
            </a:r>
            <a:r>
              <a:rPr lang="hu-HU" sz="3199" b="1" dirty="0">
                <a:latin typeface="+mj-lt"/>
                <a:ea typeface="+mj-ea"/>
                <a:cs typeface="+mj-cs"/>
              </a:rPr>
              <a:t> </a:t>
            </a:r>
            <a:r>
              <a:rPr lang="hu-HU" sz="3199" b="1" dirty="0" err="1">
                <a:latin typeface="+mj-lt"/>
                <a:ea typeface="+mj-ea"/>
                <a:cs typeface="+mj-cs"/>
              </a:rPr>
              <a:t>prediction</a:t>
            </a:r>
            <a:r>
              <a:rPr lang="hu-HU" sz="3199" b="1" dirty="0">
                <a:latin typeface="+mj-lt"/>
                <a:ea typeface="+mj-ea"/>
                <a:cs typeface="+mj-cs"/>
              </a:rPr>
              <a:t> in </a:t>
            </a:r>
            <a:r>
              <a:rPr lang="hu-HU" sz="3199" b="1" dirty="0" err="1">
                <a:latin typeface="+mj-lt"/>
                <a:ea typeface="+mj-ea"/>
                <a:cs typeface="+mj-cs"/>
              </a:rPr>
              <a:t>transfer</a:t>
            </a:r>
            <a:r>
              <a:rPr lang="hu-HU" sz="3199" b="1" dirty="0">
                <a:latin typeface="+mj-lt"/>
                <a:ea typeface="+mj-ea"/>
                <a:cs typeface="+mj-cs"/>
              </a:rPr>
              <a:t> </a:t>
            </a:r>
            <a:r>
              <a:rPr lang="hu-HU" sz="3199" b="1" dirty="0" err="1">
                <a:latin typeface="+mj-lt"/>
                <a:ea typeface="+mj-ea"/>
                <a:cs typeface="+mj-cs"/>
              </a:rPr>
              <a:t>molding</a:t>
            </a:r>
            <a:endParaRPr lang="en-US" sz="3199" b="1" dirty="0">
              <a:latin typeface="+mj-lt"/>
              <a:ea typeface="+mj-ea"/>
              <a:cs typeface="+mj-cs"/>
              <a:sym typeface="Lato Light" charset="0"/>
            </a:endParaRPr>
          </a:p>
        </p:txBody>
      </p:sp>
      <p:pic>
        <p:nvPicPr>
          <p:cNvPr id="19" name="Picture 14" descr="imgre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982" y="408551"/>
            <a:ext cx="1902794" cy="44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6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55693" y="2471928"/>
            <a:ext cx="3881319" cy="3767769"/>
          </a:xfrm>
          <a:prstGeom prst="rect">
            <a:avLst/>
          </a:prstGeom>
          <a:solidFill>
            <a:srgbClr val="D9EFF9"/>
          </a:solidFill>
          <a:ln w="1905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hu-HU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648646" y="2362200"/>
            <a:ext cx="7084566" cy="4116324"/>
          </a:xfrm>
          <a:prstGeom prst="rect">
            <a:avLst/>
          </a:prstGeom>
          <a:solidFill>
            <a:srgbClr val="D9EFF9"/>
          </a:solidFill>
          <a:ln w="19050">
            <a:solidFill>
              <a:srgbClr val="D9EFF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hu-HU" dirty="0" smtClean="0"/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10249196" y="288759"/>
            <a:ext cx="1879654" cy="86359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/>
            </a:ext>
          </a:extLst>
        </p:spPr>
        <p:txBody>
          <a:bodyPr lIns="0" tIns="19749" rIns="0" bIns="0" rtlCol="0" anchor="t">
            <a:normAutofit/>
          </a:bodyPr>
          <a:lstStyle/>
          <a:p>
            <a:pPr defTabSz="1015685">
              <a:lnSpc>
                <a:spcPts val="1000"/>
              </a:lnSpc>
            </a:pPr>
            <a:endParaRPr lang="en-GB" sz="550" kern="0" dirty="0">
              <a:solidFill>
                <a:prstClr val="black"/>
              </a:solidFill>
              <a:latin typeface="Bosch Office Sans"/>
            </a:endParaRPr>
          </a:p>
        </p:txBody>
      </p:sp>
      <p:sp>
        <p:nvSpPr>
          <p:cNvPr id="4" name="TextBox 3" hidden="1"/>
          <p:cNvSpPr txBox="1"/>
          <p:nvPr>
            <p:custDataLst>
              <p:tags r:id="rId3"/>
            </p:custDataLst>
          </p:nvPr>
        </p:nvSpPr>
        <p:spPr>
          <a:xfrm>
            <a:off x="-1" y="1440221"/>
            <a:ext cx="0" cy="4631252"/>
          </a:xfrm>
          <a:prstGeom prst="rect">
            <a:avLst/>
          </a:prstGeom>
          <a:noFill/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defTabSz="1015685">
              <a:lnSpc>
                <a:spcPts val="2553"/>
              </a:lnSpc>
            </a:pPr>
            <a:endParaRPr lang="en-GB" sz="1450" kern="0" dirty="0">
              <a:solidFill>
                <a:prstClr val="black"/>
              </a:solidFill>
              <a:latin typeface="Bosch Office Sans" panose="020B0604020202020204" pitchFamily="34" charset="0"/>
            </a:endParaRPr>
          </a:p>
        </p:txBody>
      </p:sp>
      <p:pic>
        <p:nvPicPr>
          <p:cNvPr id="18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46" y="3962389"/>
            <a:ext cx="7084566" cy="2735591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7240259" y="4754271"/>
            <a:ext cx="1871720" cy="5039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109">
              <a:lnSpc>
                <a:spcPts val="1150"/>
              </a:lnSpc>
              <a:spcBef>
                <a:spcPts val="250"/>
              </a:spcBef>
            </a:pPr>
            <a:r>
              <a:rPr lang="hu-HU" sz="1600" kern="0" dirty="0" err="1">
                <a:solidFill>
                  <a:srgbClr val="000000"/>
                </a:solidFill>
              </a:rPr>
              <a:t>Individual</a:t>
            </a:r>
            <a:r>
              <a:rPr lang="hu-HU" sz="1600" kern="0" dirty="0">
                <a:solidFill>
                  <a:srgbClr val="000000"/>
                </a:solidFill>
              </a:rPr>
              <a:t> </a:t>
            </a:r>
            <a:r>
              <a:rPr lang="hu-HU" sz="1600" kern="0" dirty="0" err="1">
                <a:solidFill>
                  <a:srgbClr val="000000"/>
                </a:solidFill>
              </a:rPr>
              <a:t>product</a:t>
            </a:r>
            <a:endParaRPr lang="hu-HU" sz="1600" kern="0" dirty="0">
              <a:solidFill>
                <a:srgbClr val="000000"/>
              </a:solidFill>
            </a:endParaRPr>
          </a:p>
          <a:p>
            <a:pPr defTabSz="457109">
              <a:lnSpc>
                <a:spcPts val="1150"/>
              </a:lnSpc>
              <a:spcBef>
                <a:spcPts val="250"/>
              </a:spcBef>
            </a:pPr>
            <a:endParaRPr lang="hu-HU" sz="1600" kern="0" dirty="0" smtClean="0">
              <a:solidFill>
                <a:srgbClr val="000000"/>
              </a:solidFill>
            </a:endParaRPr>
          </a:p>
          <a:p>
            <a:pPr defTabSz="457109">
              <a:lnSpc>
                <a:spcPts val="1150"/>
              </a:lnSpc>
              <a:spcBef>
                <a:spcPts val="250"/>
              </a:spcBef>
            </a:pPr>
            <a:r>
              <a:rPr lang="hu-HU" sz="1600" kern="0" dirty="0" err="1" smtClean="0">
                <a:solidFill>
                  <a:srgbClr val="000000"/>
                </a:solidFill>
              </a:rPr>
              <a:t>Transfer</a:t>
            </a:r>
            <a:r>
              <a:rPr lang="hu-HU" sz="1600" kern="0" dirty="0" smtClean="0">
                <a:solidFill>
                  <a:srgbClr val="000000"/>
                </a:solidFill>
              </a:rPr>
              <a:t> </a:t>
            </a:r>
            <a:r>
              <a:rPr lang="hu-HU" sz="1600" kern="0" dirty="0" err="1">
                <a:solidFill>
                  <a:srgbClr val="000000"/>
                </a:solidFill>
              </a:rPr>
              <a:t>Pressure</a:t>
            </a:r>
            <a:endParaRPr lang="hu-HU" sz="1600" kern="0" dirty="0">
              <a:solidFill>
                <a:srgbClr val="000000"/>
              </a:solidFill>
            </a:endParaRPr>
          </a:p>
        </p:txBody>
      </p:sp>
      <p:pic>
        <p:nvPicPr>
          <p:cNvPr id="19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46" y="2025210"/>
            <a:ext cx="7084566" cy="2555618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5915167" y="2939457"/>
            <a:ext cx="1871720" cy="5039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109">
              <a:lnSpc>
                <a:spcPts val="1150"/>
              </a:lnSpc>
              <a:spcBef>
                <a:spcPts val="250"/>
              </a:spcBef>
            </a:pPr>
            <a:r>
              <a:rPr lang="hu-HU" sz="1600" kern="0" dirty="0" err="1" smtClean="0">
                <a:solidFill>
                  <a:srgbClr val="000000"/>
                </a:solidFill>
              </a:rPr>
              <a:t>Individual</a:t>
            </a:r>
            <a:r>
              <a:rPr lang="hu-HU" sz="1600" kern="0" dirty="0" smtClean="0">
                <a:solidFill>
                  <a:srgbClr val="000000"/>
                </a:solidFill>
              </a:rPr>
              <a:t> </a:t>
            </a:r>
            <a:r>
              <a:rPr lang="hu-HU" sz="1600" kern="0" dirty="0" err="1" smtClean="0">
                <a:solidFill>
                  <a:srgbClr val="000000"/>
                </a:solidFill>
              </a:rPr>
              <a:t>product</a:t>
            </a:r>
            <a:endParaRPr lang="hu-HU" sz="1600" kern="0" dirty="0" smtClean="0">
              <a:solidFill>
                <a:srgbClr val="000000"/>
              </a:solidFill>
            </a:endParaRPr>
          </a:p>
          <a:p>
            <a:pPr defTabSz="457109">
              <a:lnSpc>
                <a:spcPts val="1150"/>
              </a:lnSpc>
              <a:spcBef>
                <a:spcPts val="250"/>
              </a:spcBef>
            </a:pPr>
            <a:endParaRPr lang="hu-HU" sz="1600" kern="0" dirty="0" smtClean="0">
              <a:solidFill>
                <a:srgbClr val="000000"/>
              </a:solidFill>
            </a:endParaRPr>
          </a:p>
          <a:p>
            <a:pPr defTabSz="457109">
              <a:lnSpc>
                <a:spcPts val="1150"/>
              </a:lnSpc>
              <a:spcBef>
                <a:spcPts val="250"/>
              </a:spcBef>
            </a:pPr>
            <a:r>
              <a:rPr lang="hu-HU" sz="1600" kern="0" dirty="0" err="1" smtClean="0">
                <a:solidFill>
                  <a:srgbClr val="000000"/>
                </a:solidFill>
              </a:rPr>
              <a:t>Vacuum</a:t>
            </a:r>
            <a:r>
              <a:rPr lang="hu-HU" sz="1600" kern="0" dirty="0" smtClean="0">
                <a:solidFill>
                  <a:srgbClr val="000000"/>
                </a:solidFill>
              </a:rPr>
              <a:t> </a:t>
            </a:r>
            <a:r>
              <a:rPr lang="hu-HU" sz="1600" kern="0" dirty="0" err="1">
                <a:solidFill>
                  <a:srgbClr val="000000"/>
                </a:solidFill>
              </a:rPr>
              <a:t>Pressure</a:t>
            </a:r>
            <a:endParaRPr lang="hu-HU" sz="1600" kern="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3521" y="1202402"/>
            <a:ext cx="10771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93" indent="-285693">
              <a:buFont typeface="Arial" panose="020B0604020202020204" pitchFamily="34" charset="0"/>
              <a:buChar char="•"/>
            </a:pPr>
            <a:r>
              <a:rPr lang="hu-HU" dirty="0" err="1">
                <a:latin typeface="Lato Regular"/>
                <a:cs typeface="Lato Regular"/>
              </a:rPr>
              <a:t>Multiple</a:t>
            </a:r>
            <a:r>
              <a:rPr lang="hu-HU" dirty="0">
                <a:latin typeface="Lato Regular"/>
                <a:cs typeface="Lato Regular"/>
              </a:rPr>
              <a:t> </a:t>
            </a:r>
            <a:r>
              <a:rPr lang="hu-HU" dirty="0" err="1" smtClean="0">
                <a:latin typeface="Lato Regular"/>
                <a:cs typeface="Lato Regular"/>
              </a:rPr>
              <a:t>time</a:t>
            </a:r>
            <a:r>
              <a:rPr lang="hu-HU" dirty="0" smtClean="0">
                <a:latin typeface="Lato Regular"/>
                <a:cs typeface="Lato Regular"/>
              </a:rPr>
              <a:t> series</a:t>
            </a:r>
            <a:r>
              <a:rPr lang="hu-HU" dirty="0">
                <a:latin typeface="Lato Regular"/>
                <a:cs typeface="Lato Regular"/>
              </a:rPr>
              <a:t>, 500+ measurements in each: many, many </a:t>
            </a:r>
            <a:r>
              <a:rPr lang="hu-HU" dirty="0" err="1">
                <a:latin typeface="Lato Regular"/>
                <a:cs typeface="Lato Regular"/>
              </a:rPr>
              <a:t>data</a:t>
            </a:r>
            <a:r>
              <a:rPr lang="hu-HU" dirty="0">
                <a:latin typeface="Lato Regular"/>
                <a:cs typeface="Lato Regular"/>
              </a:rPr>
              <a:t> </a:t>
            </a:r>
            <a:r>
              <a:rPr lang="hu-HU" dirty="0" err="1" smtClean="0">
                <a:latin typeface="Lato Regular"/>
                <a:cs typeface="Lato Regular"/>
              </a:rPr>
              <a:t>points</a:t>
            </a:r>
            <a:endParaRPr lang="hu-HU" dirty="0" smtClean="0">
              <a:latin typeface="Lato Regular"/>
              <a:cs typeface="Lato Regular"/>
            </a:endParaRPr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hu-HU" dirty="0" err="1" smtClean="0">
                <a:latin typeface="Lato Regular"/>
                <a:cs typeface="Lato Regular"/>
              </a:rPr>
              <a:t>Product</a:t>
            </a:r>
            <a:r>
              <a:rPr lang="hu-HU" dirty="0" smtClean="0">
                <a:latin typeface="Lato Regular"/>
                <a:cs typeface="Lato Regular"/>
              </a:rPr>
              <a:t> </a:t>
            </a:r>
            <a:r>
              <a:rPr lang="hu-HU" dirty="0" err="1" smtClean="0">
                <a:latin typeface="Lato Regular"/>
                <a:cs typeface="Lato Regular"/>
              </a:rPr>
              <a:t>sequence</a:t>
            </a:r>
            <a:r>
              <a:rPr lang="hu-HU" dirty="0" smtClean="0">
                <a:latin typeface="Lato Regular"/>
                <a:cs typeface="Lato Regular"/>
              </a:rPr>
              <a:t> </a:t>
            </a:r>
            <a:r>
              <a:rPr lang="hu-HU" dirty="0" err="1" smtClean="0">
                <a:latin typeface="Lato Regular"/>
                <a:cs typeface="Lato Regular"/>
              </a:rPr>
              <a:t>defines</a:t>
            </a:r>
            <a:r>
              <a:rPr lang="hu-HU" dirty="0" smtClean="0">
                <a:latin typeface="Lato Regular"/>
                <a:cs typeface="Lato Regular"/>
              </a:rPr>
              <a:t> </a:t>
            </a:r>
            <a:r>
              <a:rPr lang="hu-HU" dirty="0" err="1" smtClean="0">
                <a:latin typeface="Lato Regular"/>
                <a:cs typeface="Lato Regular"/>
              </a:rPr>
              <a:t>time</a:t>
            </a:r>
            <a:r>
              <a:rPr lang="hu-HU" dirty="0" smtClean="0">
                <a:latin typeface="Lato Regular"/>
                <a:cs typeface="Lato Regular"/>
              </a:rPr>
              <a:t> series over </a:t>
            </a:r>
            <a:r>
              <a:rPr lang="hu-HU" dirty="0" err="1" smtClean="0">
                <a:latin typeface="Lato Regular"/>
                <a:cs typeface="Lato Regular"/>
              </a:rPr>
              <a:t>the</a:t>
            </a:r>
            <a:r>
              <a:rPr lang="hu-HU" dirty="0" smtClean="0">
                <a:latin typeface="Lato Regular"/>
                <a:cs typeface="Lato Regular"/>
              </a:rPr>
              <a:t> </a:t>
            </a:r>
            <a:r>
              <a:rPr lang="hu-HU" dirty="0" err="1" smtClean="0">
                <a:latin typeface="Lato Regular"/>
                <a:cs typeface="Lato Regular"/>
              </a:rPr>
              <a:t>individual</a:t>
            </a:r>
            <a:r>
              <a:rPr lang="hu-HU" dirty="0" smtClean="0">
                <a:latin typeface="Lato Regular"/>
                <a:cs typeface="Lato Regular"/>
              </a:rPr>
              <a:t> </a:t>
            </a:r>
            <a:r>
              <a:rPr lang="hu-HU" dirty="0" err="1" smtClean="0">
                <a:latin typeface="Lato Regular"/>
                <a:cs typeface="Lato Regular"/>
              </a:rPr>
              <a:t>product</a:t>
            </a:r>
            <a:r>
              <a:rPr lang="hu-HU" dirty="0" smtClean="0">
                <a:latin typeface="Lato Regular"/>
                <a:cs typeface="Lato Regular"/>
              </a:rPr>
              <a:t> </a:t>
            </a:r>
            <a:r>
              <a:rPr lang="hu-HU" dirty="0" err="1" smtClean="0">
                <a:latin typeface="Lato Regular"/>
                <a:cs typeface="Lato Regular"/>
              </a:rPr>
              <a:t>time</a:t>
            </a:r>
            <a:r>
              <a:rPr lang="hu-HU" dirty="0" smtClean="0">
                <a:latin typeface="Lato Regular"/>
                <a:cs typeface="Lato Regular"/>
              </a:rPr>
              <a:t> series</a:t>
            </a:r>
            <a:endParaRPr lang="hu-HU" dirty="0">
              <a:latin typeface="Lato Regular"/>
              <a:cs typeface="Lato Regular"/>
            </a:endParaRPr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hu-HU" dirty="0">
                <a:latin typeface="Lato Regular"/>
                <a:cs typeface="Lato Regular"/>
              </a:rPr>
              <a:t>Features of mean, variance, differentials, distribution of </a:t>
            </a:r>
            <a:r>
              <a:rPr lang="hu-HU" dirty="0" err="1" smtClean="0">
                <a:latin typeface="Lato Regular"/>
                <a:cs typeface="Lato Regular"/>
              </a:rPr>
              <a:t>pressure</a:t>
            </a:r>
            <a:r>
              <a:rPr lang="hu-HU" dirty="0" smtClean="0">
                <a:latin typeface="Lato Regular"/>
                <a:cs typeface="Lato Regular"/>
              </a:rPr>
              <a:t> and </a:t>
            </a:r>
            <a:r>
              <a:rPr lang="hu-HU" dirty="0" err="1" smtClean="0">
                <a:latin typeface="Lato Regular"/>
                <a:cs typeface="Lato Regular"/>
              </a:rPr>
              <a:t>temperature</a:t>
            </a:r>
            <a:r>
              <a:rPr lang="hu-HU" dirty="0" smtClean="0">
                <a:latin typeface="Lato Regular"/>
                <a:cs typeface="Lato Regular"/>
              </a:rPr>
              <a:t> series</a:t>
            </a:r>
            <a:endParaRPr lang="hu-HU" dirty="0">
              <a:latin typeface="Lato Regular"/>
              <a:cs typeface="Lato Regular"/>
            </a:endParaRPr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hu-HU" dirty="0">
                <a:latin typeface="Lato Regular"/>
                <a:cs typeface="Lato Regular"/>
              </a:rPr>
              <a:t>In the end, ~50 features in the final classification data</a:t>
            </a:r>
          </a:p>
        </p:txBody>
      </p:sp>
      <p:sp>
        <p:nvSpPr>
          <p:cNvPr id="12" name="Rectangle 44"/>
          <p:cNvSpPr>
            <a:spLocks/>
          </p:cNvSpPr>
          <p:nvPr/>
        </p:nvSpPr>
        <p:spPr bwMode="auto">
          <a:xfrm>
            <a:off x="173472" y="181570"/>
            <a:ext cx="7924800" cy="65830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3199" b="1" dirty="0" err="1">
                <a:latin typeface="+mj-lt"/>
                <a:ea typeface="+mj-ea"/>
                <a:cs typeface="+mj-cs"/>
              </a:rPr>
              <a:t>Scrap</a:t>
            </a:r>
            <a:r>
              <a:rPr lang="hu-HU" sz="3199" b="1" dirty="0">
                <a:latin typeface="+mj-lt"/>
                <a:ea typeface="+mj-ea"/>
                <a:cs typeface="+mj-cs"/>
              </a:rPr>
              <a:t> </a:t>
            </a:r>
            <a:r>
              <a:rPr lang="hu-HU" sz="3199" b="1" dirty="0" err="1">
                <a:latin typeface="+mj-lt"/>
                <a:ea typeface="+mj-ea"/>
                <a:cs typeface="+mj-cs"/>
              </a:rPr>
              <a:t>rate</a:t>
            </a:r>
            <a:r>
              <a:rPr lang="hu-HU" sz="3199" b="1" dirty="0">
                <a:latin typeface="+mj-lt"/>
                <a:ea typeface="+mj-ea"/>
                <a:cs typeface="+mj-cs"/>
              </a:rPr>
              <a:t> </a:t>
            </a:r>
            <a:r>
              <a:rPr lang="hu-HU" sz="3199" b="1" dirty="0" err="1">
                <a:latin typeface="+mj-lt"/>
                <a:ea typeface="+mj-ea"/>
                <a:cs typeface="+mj-cs"/>
              </a:rPr>
              <a:t>prediction</a:t>
            </a:r>
            <a:r>
              <a:rPr lang="hu-HU" sz="3199" b="1" dirty="0">
                <a:latin typeface="+mj-lt"/>
                <a:ea typeface="+mj-ea"/>
                <a:cs typeface="+mj-cs"/>
              </a:rPr>
              <a:t> in </a:t>
            </a:r>
            <a:r>
              <a:rPr lang="hu-HU" sz="3199" b="1" dirty="0" err="1">
                <a:latin typeface="+mj-lt"/>
                <a:ea typeface="+mj-ea"/>
                <a:cs typeface="+mj-cs"/>
              </a:rPr>
              <a:t>transfer</a:t>
            </a:r>
            <a:r>
              <a:rPr lang="hu-HU" sz="3199" b="1" dirty="0">
                <a:latin typeface="+mj-lt"/>
                <a:ea typeface="+mj-ea"/>
                <a:cs typeface="+mj-cs"/>
              </a:rPr>
              <a:t> </a:t>
            </a:r>
            <a:r>
              <a:rPr lang="hu-HU" sz="3199" b="1" dirty="0" err="1">
                <a:latin typeface="+mj-lt"/>
                <a:ea typeface="+mj-ea"/>
                <a:cs typeface="+mj-cs"/>
              </a:rPr>
              <a:t>molding</a:t>
            </a:r>
            <a:endParaRPr lang="en-US" sz="3199" b="1" dirty="0">
              <a:latin typeface="+mj-lt"/>
              <a:ea typeface="+mj-ea"/>
              <a:cs typeface="+mj-cs"/>
              <a:sym typeface="Lato Light" charset="0"/>
            </a:endParaRPr>
          </a:p>
        </p:txBody>
      </p:sp>
      <p:pic>
        <p:nvPicPr>
          <p:cNvPr id="17" name="Picture 14" descr="imgre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982" y="408551"/>
            <a:ext cx="1902794" cy="448928"/>
          </a:xfrm>
          <a:prstGeom prst="rect">
            <a:avLst/>
          </a:prstGeom>
        </p:spPr>
      </p:pic>
      <p:pic>
        <p:nvPicPr>
          <p:cNvPr id="21" name="Kép 6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6" b="4072"/>
          <a:stretch/>
        </p:blipFill>
        <p:spPr>
          <a:xfrm>
            <a:off x="244392" y="2747654"/>
            <a:ext cx="3927639" cy="3492043"/>
          </a:xfrm>
          <a:prstGeom prst="rect">
            <a:avLst/>
          </a:prstGeom>
        </p:spPr>
      </p:pic>
      <p:sp>
        <p:nvSpPr>
          <p:cNvPr id="22" name="Ellipszis 7"/>
          <p:cNvSpPr/>
          <p:nvPr/>
        </p:nvSpPr>
        <p:spPr>
          <a:xfrm>
            <a:off x="5093810" y="5601660"/>
            <a:ext cx="1219200" cy="533400"/>
          </a:xfrm>
          <a:prstGeom prst="ellipse">
            <a:avLst/>
          </a:prstGeom>
          <a:noFill/>
          <a:ln w="3810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hu-HU" dirty="0" smtClean="0"/>
          </a:p>
        </p:txBody>
      </p:sp>
      <p:cxnSp>
        <p:nvCxnSpPr>
          <p:cNvPr id="23" name="Egyenes összekötő nyíllal 10"/>
          <p:cNvCxnSpPr/>
          <p:nvPr/>
        </p:nvCxnSpPr>
        <p:spPr>
          <a:xfrm flipH="1" flipV="1">
            <a:off x="4037012" y="4953000"/>
            <a:ext cx="1236085" cy="720853"/>
          </a:xfrm>
          <a:prstGeom prst="straightConnector1">
            <a:avLst/>
          </a:prstGeom>
          <a:noFill/>
          <a:ln w="38100">
            <a:solidFill>
              <a:schemeClr val="accent3"/>
            </a:solidFill>
            <a:miter lim="800000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Szövegdoboz 19"/>
          <p:cNvSpPr txBox="1"/>
          <p:nvPr/>
        </p:nvSpPr>
        <p:spPr>
          <a:xfrm>
            <a:off x="232289" y="2632904"/>
            <a:ext cx="1871720" cy="5039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109">
              <a:lnSpc>
                <a:spcPts val="1150"/>
              </a:lnSpc>
              <a:spcBef>
                <a:spcPts val="250"/>
              </a:spcBef>
            </a:pPr>
            <a:r>
              <a:rPr lang="hu-HU" sz="1600" kern="0" dirty="0" err="1" smtClean="0">
                <a:solidFill>
                  <a:srgbClr val="000000"/>
                </a:solidFill>
              </a:rPr>
              <a:t>Product</a:t>
            </a:r>
            <a:r>
              <a:rPr lang="hu-HU" sz="1600" kern="0" dirty="0" smtClean="0">
                <a:solidFill>
                  <a:srgbClr val="000000"/>
                </a:solidFill>
              </a:rPr>
              <a:t> series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0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830">
            <a:off x="546072" y="1749444"/>
            <a:ext cx="5041337" cy="48006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547913" cy="592931"/>
          </a:xfrm>
        </p:spPr>
        <p:txBody>
          <a:bodyPr/>
          <a:lstStyle/>
          <a:p>
            <a:r>
              <a:rPr lang="en-US" dirty="0" smtClean="0"/>
              <a:t>Bosch </a:t>
            </a:r>
            <a:r>
              <a:rPr lang="en-US" dirty="0" err="1" smtClean="0"/>
              <a:t>Kaggle</a:t>
            </a:r>
            <a:r>
              <a:rPr lang="en-US" dirty="0" smtClean="0"/>
              <a:t> Challenge</a:t>
            </a:r>
            <a:r>
              <a:rPr lang="hu-HU" dirty="0" smtClean="0"/>
              <a:t> (2017)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367" y="267586"/>
            <a:ext cx="1667329" cy="757876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609" y="382419"/>
            <a:ext cx="2179832" cy="5153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474" y="3907010"/>
            <a:ext cx="7353300" cy="2299862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808412" y="1236536"/>
            <a:ext cx="6629400" cy="4800600"/>
          </a:xfrm>
        </p:spPr>
        <p:txBody>
          <a:bodyPr/>
          <a:lstStyle/>
          <a:p>
            <a:r>
              <a:rPr lang="en-US" dirty="0" smtClean="0"/>
              <a:t>Scrap prediction for individual products</a:t>
            </a:r>
          </a:p>
          <a:p>
            <a:pPr lvl="1"/>
            <a:r>
              <a:rPr lang="en-US" dirty="0" smtClean="0"/>
              <a:t>Numerical </a:t>
            </a:r>
            <a:r>
              <a:rPr lang="en-US" dirty="0" smtClean="0"/>
              <a:t>measurements</a:t>
            </a:r>
          </a:p>
          <a:p>
            <a:pPr lvl="1"/>
            <a:r>
              <a:rPr lang="en-US" dirty="0" smtClean="0"/>
              <a:t>Categorical variables for settings</a:t>
            </a:r>
          </a:p>
          <a:p>
            <a:pPr lvl="1"/>
            <a:r>
              <a:rPr lang="en-US" dirty="0" smtClean="0"/>
              <a:t>Timestamp, product ID, station ID</a:t>
            </a:r>
          </a:p>
          <a:p>
            <a:r>
              <a:rPr lang="en-US" dirty="0" smtClean="0"/>
              <a:t>2.4M </a:t>
            </a:r>
            <a:r>
              <a:rPr lang="en-US" dirty="0" smtClean="0"/>
              <a:t>products from 30</a:t>
            </a:r>
            <a:r>
              <a:rPr lang="en-US" dirty="0" smtClean="0"/>
              <a:t>+ stations</a:t>
            </a:r>
          </a:p>
          <a:p>
            <a:r>
              <a:rPr lang="en-US" dirty="0" smtClean="0"/>
              <a:t>Products can be followed by timestamp</a:t>
            </a:r>
          </a:p>
          <a:p>
            <a:pPr lvl="1"/>
            <a:r>
              <a:rPr lang="en-US" dirty="0" smtClean="0"/>
              <a:t>Frequent edges of failed products on graph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 quality control - illustration</a:t>
            </a:r>
            <a:endParaRPr lang="hu-HU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19355" y="1435621"/>
            <a:ext cx="4646771" cy="4191001"/>
          </a:xfrm>
        </p:spPr>
        <p:txBody>
          <a:bodyPr/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54093"/>
                </a:solidFill>
              </a:rPr>
              <a:t>Example</a:t>
            </a:r>
            <a:r>
              <a:rPr lang="hu-HU" dirty="0" smtClean="0">
                <a:solidFill>
                  <a:srgbClr val="254093"/>
                </a:solidFill>
              </a:rPr>
              <a:t>: </a:t>
            </a:r>
            <a:r>
              <a:rPr lang="en-GB" dirty="0" smtClean="0">
                <a:solidFill>
                  <a:srgbClr val="254093"/>
                </a:solidFill>
              </a:rPr>
              <a:t>can body measured during several steps of manufacturing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54093"/>
                </a:solidFill>
              </a:rPr>
              <a:t>Measurements and limits available for extended period of time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54093"/>
                </a:solidFill>
              </a:rPr>
              <a:t>Suitable for hypothesis testing for quality and robot positioning issues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54093"/>
                </a:solidFill>
              </a:rPr>
              <a:t>Big data, 1000s of measurements for 1000000s of car bodies</a:t>
            </a:r>
            <a:endParaRPr lang="hu-HU" sz="1600" dirty="0"/>
          </a:p>
          <a:p>
            <a:endParaRPr lang="hu-H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65" y="1435621"/>
            <a:ext cx="6253122" cy="46898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8212" y="6214491"/>
            <a:ext cx="5893175" cy="5595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GB" dirty="0" smtClean="0">
                <a:solidFill>
                  <a:srgbClr val="254093"/>
                </a:solidFill>
                <a:latin typeface="Open Sans"/>
              </a:rPr>
              <a:t>Image Source</a:t>
            </a:r>
            <a:r>
              <a:rPr lang="hu-HU" dirty="0" smtClean="0">
                <a:solidFill>
                  <a:srgbClr val="254093"/>
                </a:solidFill>
                <a:latin typeface="Open Sans"/>
              </a:rPr>
              <a:t>: </a:t>
            </a:r>
            <a:r>
              <a:rPr lang="hu-HU" dirty="0">
                <a:solidFill>
                  <a:srgbClr val="254093"/>
                </a:solidFill>
                <a:latin typeface="Open Sans"/>
              </a:rPr>
              <a:t>https://autopro.hu/gyartosor/a-legnagyobb-magyar-gyarban-jartunk-karosszeriauzem/148609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" y="4195454"/>
            <a:ext cx="5749050" cy="1930008"/>
          </a:xfrm>
        </p:spPr>
      </p:pic>
    </p:spTree>
    <p:extLst>
      <p:ext uri="{BB962C8B-B14F-4D97-AF65-F5344CB8AC3E}">
        <p14:creationId xmlns:p14="http://schemas.microsoft.com/office/powerpoint/2010/main" val="331541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3FA27-F9F3-4DC2-BA09-79B49054E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Coating </a:t>
            </a:r>
            <a:r>
              <a:rPr lang="en-US" dirty="0" smtClean="0"/>
              <a:t>line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541E14-FDE0-4123-8609-335353FF3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" y="1219200"/>
            <a:ext cx="6265723" cy="469929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7B5BDB-721D-4418-99AB-078E27F134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39" y="1219200"/>
            <a:ext cx="2774981" cy="2081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B97C1B-6462-4FF1-95C2-70BFF3C9C6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1452" y="3740306"/>
            <a:ext cx="2242752" cy="208123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E466F06-9A0F-4DCE-85CA-C8DD27EA9DD3}"/>
              </a:ext>
            </a:extLst>
          </p:cNvPr>
          <p:cNvSpPr/>
          <p:nvPr/>
        </p:nvSpPr>
        <p:spPr>
          <a:xfrm>
            <a:off x="626114" y="2672901"/>
            <a:ext cx="1637306" cy="12961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9938C0-96C8-43B1-B46B-B78FB9E1712E}"/>
              </a:ext>
            </a:extLst>
          </p:cNvPr>
          <p:cNvSpPr/>
          <p:nvPr/>
        </p:nvSpPr>
        <p:spPr>
          <a:xfrm>
            <a:off x="4503346" y="2730790"/>
            <a:ext cx="2310418" cy="20706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9B33C72-B6A3-436C-8B03-3E76F4D50E81}"/>
              </a:ext>
            </a:extLst>
          </p:cNvPr>
          <p:cNvCxnSpPr>
            <a:cxnSpLocks/>
            <a:stCxn id="13" idx="4"/>
            <a:endCxn id="14" idx="4"/>
          </p:cNvCxnSpPr>
          <p:nvPr/>
        </p:nvCxnSpPr>
        <p:spPr>
          <a:xfrm rot="16200000" flipH="1">
            <a:off x="3135514" y="2278353"/>
            <a:ext cx="832295" cy="4213788"/>
          </a:xfrm>
          <a:prstGeom prst="bentConnector3">
            <a:avLst>
              <a:gd name="adj1" fmla="val 14795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469D50D-3D2F-45DF-8D91-7EB732C9412C}"/>
              </a:ext>
            </a:extLst>
          </p:cNvPr>
          <p:cNvSpPr txBox="1"/>
          <p:nvPr/>
        </p:nvSpPr>
        <p:spPr>
          <a:xfrm>
            <a:off x="701161" y="2147505"/>
            <a:ext cx="2251294" cy="36923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800"/>
              </a:spcBef>
              <a:buClr>
                <a:schemeClr val="accent1"/>
              </a:buClr>
            </a:pPr>
            <a:r>
              <a:rPr lang="hu-HU" sz="1200" dirty="0" err="1" smtClean="0"/>
              <a:t>Power</a:t>
            </a:r>
            <a:r>
              <a:rPr lang="hu-HU" sz="1200" dirty="0" smtClean="0"/>
              <a:t> </a:t>
            </a:r>
            <a:r>
              <a:rPr lang="hu-HU" sz="1200" dirty="0" err="1" smtClean="0"/>
              <a:t>generators</a:t>
            </a:r>
            <a:r>
              <a:rPr lang="en-US" sz="1200" dirty="0" smtClean="0"/>
              <a:t> </a:t>
            </a:r>
            <a:r>
              <a:rPr lang="en-US" sz="1200" dirty="0"/>
              <a:t>located across coating line from control console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0C8BE0-6154-4501-97D7-997AB510B5D4}"/>
              </a:ext>
            </a:extLst>
          </p:cNvPr>
          <p:cNvSpPr txBox="1"/>
          <p:nvPr/>
        </p:nvSpPr>
        <p:spPr>
          <a:xfrm>
            <a:off x="4479091" y="2119047"/>
            <a:ext cx="2311935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 dirty="0"/>
              <a:t>Control console</a:t>
            </a:r>
          </a:p>
          <a:p>
            <a:pPr algn="ctr">
              <a:buClr>
                <a:schemeClr val="accent1"/>
              </a:buClr>
            </a:pPr>
            <a:r>
              <a:rPr lang="en-US" sz="1100" dirty="0"/>
              <a:t>Networking and </a:t>
            </a:r>
            <a:r>
              <a:rPr lang="hu-HU" sz="1100" dirty="0" smtClean="0"/>
              <a:t>Data </a:t>
            </a:r>
            <a:r>
              <a:rPr lang="hu-HU" sz="1100" dirty="0" err="1" smtClean="0"/>
              <a:t>collection</a:t>
            </a:r>
            <a:r>
              <a:rPr lang="hu-HU" sz="1100" dirty="0" smtClean="0"/>
              <a:t> </a:t>
            </a:r>
            <a:r>
              <a:rPr lang="en-US" sz="1100" dirty="0" smtClean="0"/>
              <a:t>HW inside </a:t>
            </a:r>
            <a:r>
              <a:rPr lang="en-US" sz="1100" dirty="0"/>
              <a:t>of rear doors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6B2D6E-AE79-49DB-817F-A1DD05CE0DF4}"/>
              </a:ext>
            </a:extLst>
          </p:cNvPr>
          <p:cNvSpPr txBox="1"/>
          <p:nvPr/>
        </p:nvSpPr>
        <p:spPr>
          <a:xfrm>
            <a:off x="2502197" y="5266640"/>
            <a:ext cx="2217182" cy="18461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800"/>
              </a:spcBef>
              <a:buClr>
                <a:schemeClr val="accent1"/>
              </a:buClr>
            </a:pPr>
            <a:r>
              <a:rPr lang="en-US" sz="1200" dirty="0" smtClean="0"/>
              <a:t>Ethernet </a:t>
            </a:r>
            <a:r>
              <a:rPr lang="en-US" sz="1200" dirty="0"/>
              <a:t>cable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060FE1-8F69-49FE-B42C-48A4EB723455}"/>
              </a:ext>
            </a:extLst>
          </p:cNvPr>
          <p:cNvSpPr txBox="1"/>
          <p:nvPr/>
        </p:nvSpPr>
        <p:spPr>
          <a:xfrm>
            <a:off x="10646601" y="2239814"/>
            <a:ext cx="1140905" cy="36923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800"/>
              </a:spcBef>
              <a:buClr>
                <a:schemeClr val="accent1"/>
              </a:buClr>
            </a:pPr>
            <a:r>
              <a:rPr lang="en-US" sz="1200" dirty="0"/>
              <a:t>Front of control console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A1A8FC-C051-490E-B54F-150C49ECBE3F}"/>
              </a:ext>
            </a:extLst>
          </p:cNvPr>
          <p:cNvSpPr txBox="1"/>
          <p:nvPr/>
        </p:nvSpPr>
        <p:spPr>
          <a:xfrm>
            <a:off x="10285412" y="4688615"/>
            <a:ext cx="1140905" cy="18461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800"/>
              </a:spcBef>
              <a:buClr>
                <a:schemeClr val="accent1"/>
              </a:buClr>
            </a:pPr>
            <a:r>
              <a:rPr lang="en-US" sz="1200" dirty="0"/>
              <a:t>Control PC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412" y="123510"/>
            <a:ext cx="1621544" cy="953071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99" y="177209"/>
            <a:ext cx="1806000" cy="76306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5405" y="313730"/>
            <a:ext cx="1960800" cy="4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6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Euroglas</a:t>
            </a:r>
            <a:r>
              <a:rPr lang="en-US" dirty="0" smtClean="0"/>
              <a:t>: data from an entire chamber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46812" y="3238501"/>
            <a:ext cx="5544356" cy="304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Data</a:t>
            </a:r>
          </a:p>
          <a:p>
            <a:r>
              <a:rPr lang="en-US" dirty="0" smtClean="0"/>
              <a:t>Power Generators (U, I, R) for plasma sputtering</a:t>
            </a:r>
          </a:p>
          <a:p>
            <a:r>
              <a:rPr lang="en-US" dirty="0" smtClean="0"/>
              <a:t>9 x 4 Mass-flow controllers (Argon, Nitrogen)</a:t>
            </a:r>
          </a:p>
          <a:p>
            <a:r>
              <a:rPr lang="en-US" dirty="0" smtClean="0"/>
              <a:t>Light color measurements on glass panel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Gotham Book" pitchFamily="50" charset="0"/>
              <a:buChar char="+"/>
            </a:pPr>
            <a:r>
              <a:rPr lang="en-US" sz="1400" dirty="0" smtClean="0"/>
              <a:t>RS - Reflection on Coating Side (“</a:t>
            </a:r>
            <a:r>
              <a:rPr lang="en-US" sz="1400" dirty="0" err="1" smtClean="0"/>
              <a:t>Reflexion</a:t>
            </a:r>
            <a:r>
              <a:rPr lang="en-US" sz="1400" dirty="0" smtClean="0"/>
              <a:t> </a:t>
            </a:r>
            <a:r>
              <a:rPr lang="en-US" sz="1400" dirty="0" err="1" smtClean="0"/>
              <a:t>Schichtseite</a:t>
            </a:r>
            <a:r>
              <a:rPr lang="en-US" sz="1400" dirty="0" smtClean="0"/>
              <a:t>”)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Gotham Book" pitchFamily="50" charset="0"/>
              <a:buChar char="+"/>
            </a:pPr>
            <a:r>
              <a:rPr lang="en-US" sz="1400" dirty="0" smtClean="0"/>
              <a:t>RG – Reflection on Glass Side (“</a:t>
            </a:r>
            <a:r>
              <a:rPr lang="en-US" sz="1400" dirty="0" err="1" smtClean="0"/>
              <a:t>Reflexion</a:t>
            </a:r>
            <a:r>
              <a:rPr lang="en-US" sz="1400" dirty="0" smtClean="0"/>
              <a:t> </a:t>
            </a:r>
            <a:r>
              <a:rPr lang="en-US" sz="1400" dirty="0" err="1" smtClean="0"/>
              <a:t>Glasseite</a:t>
            </a:r>
            <a:r>
              <a:rPr lang="en-US" sz="1400" dirty="0" smtClean="0"/>
              <a:t>”)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Gotham Book" pitchFamily="50" charset="0"/>
              <a:buChar char="+"/>
            </a:pPr>
            <a:r>
              <a:rPr lang="en-US" sz="1400" dirty="0" smtClean="0"/>
              <a:t>T - Transmission through the glass</a:t>
            </a:r>
          </a:p>
          <a:p>
            <a:pPr>
              <a:spcAft>
                <a:spcPts val="300"/>
              </a:spcAft>
              <a:buClr>
                <a:srgbClr val="C00000"/>
              </a:buClr>
            </a:pPr>
            <a:r>
              <a:rPr lang="en-US" dirty="0"/>
              <a:t>In-Situ </a:t>
            </a:r>
            <a:r>
              <a:rPr lang="en-US" dirty="0" smtClean="0"/>
              <a:t>and ex-situ glass color measurements</a:t>
            </a:r>
            <a:endParaRPr lang="en-US" sz="1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Grafik 9">
            <a:extLst>
              <a:ext uri="{FF2B5EF4-FFF2-40B4-BE49-F238E27FC236}">
                <a16:creationId xmlns:a16="http://schemas.microsoft.com/office/drawing/2014/main" id="{936BDC6C-8EE9-4083-AC1D-3398AE7E4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11" y="1104901"/>
            <a:ext cx="5765345" cy="518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07695" y="1077286"/>
            <a:ext cx="60928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Glass</a:t>
            </a:r>
            <a:r>
              <a:rPr lang="hu-HU" dirty="0"/>
              <a:t> </a:t>
            </a:r>
            <a:r>
              <a:rPr lang="hu-HU" dirty="0" err="1"/>
              <a:t>coating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various</a:t>
            </a:r>
            <a:r>
              <a:rPr lang="hu-HU" dirty="0"/>
              <a:t> </a:t>
            </a:r>
            <a:r>
              <a:rPr lang="hu-HU" dirty="0" err="1" smtClean="0"/>
              <a:t>metals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Main active element is a silver layer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Several protective layers around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Chamber has 60+ compartments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 compartment can be responsible for a metal cathode or gas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Several </a:t>
            </a:r>
            <a:r>
              <a:rPr lang="en-US" dirty="0"/>
              <a:t>products in a </a:t>
            </a:r>
            <a:r>
              <a:rPr lang="en-US" dirty="0" smtClean="0"/>
              <a:t>chamber at a time</a:t>
            </a:r>
          </a:p>
        </p:txBody>
      </p:sp>
    </p:spTree>
    <p:extLst>
      <p:ext uri="{BB962C8B-B14F-4D97-AF65-F5344CB8AC3E}">
        <p14:creationId xmlns:p14="http://schemas.microsoft.com/office/powerpoint/2010/main" val="231748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</a:t>
            </a:r>
            <a:r>
              <a:rPr lang="hu-HU" dirty="0" err="1" smtClean="0"/>
              <a:t>omplex</a:t>
            </a:r>
            <a:r>
              <a:rPr lang="hu-HU" dirty="0" smtClean="0"/>
              <a:t> </a:t>
            </a:r>
            <a:r>
              <a:rPr lang="hu-HU" dirty="0" err="1" smtClean="0"/>
              <a:t>process</a:t>
            </a:r>
            <a:r>
              <a:rPr lang="hu-HU" dirty="0" smtClean="0"/>
              <a:t>, </a:t>
            </a:r>
            <a:r>
              <a:rPr lang="hu-HU" dirty="0" err="1" smtClean="0"/>
              <a:t>compartments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maintained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times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41" y="3769991"/>
            <a:ext cx="9906000" cy="291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1"/>
          <p:cNvSpPr txBox="1"/>
          <p:nvPr/>
        </p:nvSpPr>
        <p:spPr>
          <a:xfrm>
            <a:off x="374007" y="1023587"/>
            <a:ext cx="336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Several cathode changes (24,32,34)</a:t>
            </a:r>
            <a:endParaRPr lang="hu-HU" dirty="0" smtClean="0"/>
          </a:p>
          <a:p>
            <a:r>
              <a:rPr lang="hu-HU" dirty="0" smtClean="0"/>
              <a:t>- 24 is Silver, </a:t>
            </a:r>
            <a:r>
              <a:rPr lang="hu-HU" dirty="0" err="1" smtClean="0"/>
              <a:t>the</a:t>
            </a:r>
            <a:r>
              <a:rPr lang="hu-HU" dirty="0" smtClean="0"/>
              <a:t> main </a:t>
            </a:r>
            <a:r>
              <a:rPr lang="hu-HU" dirty="0" err="1" smtClean="0"/>
              <a:t>layer</a:t>
            </a:r>
            <a:endParaRPr lang="en-GB" dirty="0" smtClean="0"/>
          </a:p>
          <a:p>
            <a:r>
              <a:rPr lang="en-GB" dirty="0" smtClean="0"/>
              <a:t>C40 turned off at end</a:t>
            </a:r>
          </a:p>
          <a:p>
            <a:endParaRPr lang="en-GB" dirty="0" smtClean="0"/>
          </a:p>
          <a:p>
            <a:r>
              <a:rPr lang="en-GB" dirty="0" smtClean="0"/>
              <a:t>Significant changes in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Power Layer 3 (cyan)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O2 Layer 4 (blue)</a:t>
            </a:r>
          </a:p>
          <a:p>
            <a:pPr marL="285750" indent="-285750">
              <a:buFontTx/>
              <a:buChar char="-"/>
            </a:pPr>
            <a:r>
              <a:rPr lang="en-GB" dirty="0" err="1" smtClean="0"/>
              <a:t>Ar</a:t>
            </a:r>
            <a:r>
              <a:rPr lang="en-GB" dirty="0" smtClean="0"/>
              <a:t> Layer 2 (purple</a:t>
            </a:r>
            <a:r>
              <a:rPr lang="en-GB" dirty="0" smtClean="0"/>
              <a:t>)</a:t>
            </a:r>
            <a:endParaRPr lang="en-GB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513" y="1066800"/>
            <a:ext cx="7162800" cy="273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2412" y="1600200"/>
            <a:ext cx="1219200" cy="381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Cathode lifetime</a:t>
            </a:r>
            <a:endParaRPr lang="hu-HU" dirty="0" err="1" smtClean="0"/>
          </a:p>
        </p:txBody>
      </p:sp>
    </p:spTree>
    <p:extLst>
      <p:ext uri="{BB962C8B-B14F-4D97-AF65-F5344CB8AC3E}">
        <p14:creationId xmlns:p14="http://schemas.microsoft.com/office/powerpoint/2010/main" val="226957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Industrial </a:t>
            </a:r>
            <a:r>
              <a:rPr lang="en-US" dirty="0" err="1" smtClean="0"/>
              <a:t>IoT</a:t>
            </a:r>
            <a:r>
              <a:rPr lang="en-US" dirty="0" smtClean="0"/>
              <a:t> different? In what sense it new?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Past industry practice:</a:t>
            </a:r>
          </a:p>
          <a:p>
            <a:pPr lvl="1"/>
            <a:r>
              <a:rPr lang="en-US" dirty="0" smtClean="0"/>
              <a:t>Understand the process</a:t>
            </a:r>
          </a:p>
          <a:p>
            <a:pPr lvl="2"/>
            <a:r>
              <a:rPr lang="en-US" dirty="0" smtClean="0"/>
              <a:t>Material, mechanical, optical, … engineering knowledge</a:t>
            </a:r>
          </a:p>
          <a:p>
            <a:pPr lvl="1"/>
            <a:r>
              <a:rPr lang="en-US" dirty="0" smtClean="0"/>
              <a:t>Define operational set points, safety intervals</a:t>
            </a:r>
          </a:p>
          <a:p>
            <a:pPr lvl="2"/>
            <a:r>
              <a:rPr lang="en-US" dirty="0" smtClean="0"/>
              <a:t>Look at best practices</a:t>
            </a:r>
          </a:p>
          <a:p>
            <a:pPr lvl="1"/>
            <a:r>
              <a:rPr lang="en-US" dirty="0" smtClean="0"/>
              <a:t>Start production, measure end product quality</a:t>
            </a:r>
          </a:p>
          <a:p>
            <a:pPr lvl="1"/>
            <a:r>
              <a:rPr lang="en-US" dirty="0" smtClean="0"/>
              <a:t>Collect data only with predefined purpose</a:t>
            </a:r>
          </a:p>
          <a:p>
            <a:pPr lvl="2"/>
            <a:r>
              <a:rPr lang="en-US" dirty="0" smtClean="0"/>
              <a:t>Data collection may require hardware, interfaces, software, human interaction</a:t>
            </a:r>
          </a:p>
          <a:p>
            <a:pPr lvl="1"/>
            <a:r>
              <a:rPr lang="en-US" dirty="0" smtClean="0"/>
              <a:t>If something goes wrong, start measuring</a:t>
            </a:r>
          </a:p>
          <a:p>
            <a:pPr lvl="2"/>
            <a:r>
              <a:rPr lang="en-US" dirty="0" smtClean="0"/>
              <a:t>Little intermediate data exist to test hypotheses</a:t>
            </a:r>
          </a:p>
          <a:p>
            <a:r>
              <a:rPr lang="en-US" dirty="0" smtClean="0"/>
              <a:t>Current progress</a:t>
            </a:r>
          </a:p>
          <a:p>
            <a:pPr lvl="1"/>
            <a:r>
              <a:rPr lang="en-US" dirty="0" smtClean="0"/>
              <a:t>Software infrastructure is being built at the largest players (Bosch, Flex, Audi, </a:t>
            </a:r>
            <a:r>
              <a:rPr lang="en-US" dirty="0" err="1" smtClean="0"/>
              <a:t>etc</a:t>
            </a:r>
            <a:r>
              <a:rPr lang="en-US" dirty="0" smtClean="0"/>
              <a:t>) for mass data collection</a:t>
            </a:r>
          </a:p>
          <a:p>
            <a:pPr lvl="1"/>
            <a:r>
              <a:rPr lang="en-US" dirty="0" smtClean="0"/>
              <a:t>Data driven (“</a:t>
            </a:r>
            <a:r>
              <a:rPr lang="en-US" b="1" dirty="0" smtClean="0"/>
              <a:t>Big Data</a:t>
            </a:r>
            <a:r>
              <a:rPr lang="en-US" dirty="0" smtClean="0"/>
              <a:t>”) approach becomes feasible</a:t>
            </a:r>
          </a:p>
          <a:p>
            <a:pPr lvl="1"/>
            <a:endParaRPr lang="en-US" dirty="0"/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Usual data analysis tasks</a:t>
            </a:r>
          </a:p>
          <a:p>
            <a:pPr lvl="1"/>
            <a:r>
              <a:rPr lang="en-US" dirty="0" smtClean="0"/>
              <a:t>Task is to predict an attribute, or find objects by attribute similarity</a:t>
            </a:r>
          </a:p>
          <a:p>
            <a:pPr lvl="1"/>
            <a:r>
              <a:rPr lang="en-US" dirty="0" smtClean="0"/>
              <a:t>Simple table, objects described by attributes</a:t>
            </a:r>
          </a:p>
          <a:p>
            <a:r>
              <a:rPr lang="en-US" dirty="0" smtClean="0"/>
              <a:t>Difficulty with industrial </a:t>
            </a:r>
            <a:r>
              <a:rPr lang="en-US" dirty="0" err="1" smtClean="0"/>
              <a:t>IoT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A process can run for varying amount of time and periodically measure a few parameters – variable length</a:t>
            </a:r>
          </a:p>
          <a:p>
            <a:pPr lvl="1"/>
            <a:r>
              <a:rPr lang="en-US" dirty="0" smtClean="0"/>
              <a:t>An object may go through several processes</a:t>
            </a:r>
            <a:endParaRPr lang="hu-HU" dirty="0" smtClean="0"/>
          </a:p>
          <a:p>
            <a:pPr lvl="1"/>
            <a:r>
              <a:rPr lang="en-US" dirty="0" smtClean="0"/>
              <a:t>The end product may be assembled from several sub-products, hierarchy of objects</a:t>
            </a:r>
          </a:p>
          <a:p>
            <a:r>
              <a:rPr lang="en-US" dirty="0" smtClean="0"/>
              <a:t>Current trend</a:t>
            </a:r>
          </a:p>
          <a:p>
            <a:pPr lvl="1"/>
            <a:r>
              <a:rPr lang="en-US" dirty="0" smtClean="0"/>
              <a:t>Try to dump everything into a deep neural net</a:t>
            </a:r>
          </a:p>
          <a:p>
            <a:pPr lvl="1"/>
            <a:r>
              <a:rPr lang="en-US" dirty="0" smtClean="0"/>
              <a:t>Difficult to interpret, even if it is working</a:t>
            </a:r>
          </a:p>
          <a:p>
            <a:pPr lvl="1"/>
            <a:r>
              <a:rPr lang="en-US" dirty="0" smtClean="0"/>
              <a:t>Too many parameters to tune, risk of generalization error</a:t>
            </a:r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8" name="Rectangle 7"/>
          <p:cNvSpPr/>
          <p:nvPr/>
        </p:nvSpPr>
        <p:spPr>
          <a:xfrm>
            <a:off x="1903412" y="6096001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>
                <a:solidFill>
                  <a:srgbClr val="FF0000"/>
                </a:solidFill>
              </a:rPr>
              <a:t>All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these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problems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are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unique</a:t>
            </a:r>
            <a:r>
              <a:rPr lang="hu-HU" dirty="0">
                <a:solidFill>
                  <a:srgbClr val="FF0000"/>
                </a:solidFill>
              </a:rPr>
              <a:t> and </a:t>
            </a:r>
            <a:r>
              <a:rPr lang="hu-HU" dirty="0" err="1">
                <a:solidFill>
                  <a:srgbClr val="FF0000"/>
                </a:solidFill>
              </a:rPr>
              <a:t>require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domain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knowledge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DM @PM4 - Transfermolding"/>
  <p:tag name="FIELD.CHAPTER.VALUE" val="DM @PM4 - Transfermolding"/>
  <p:tag name="FIELD.DPT.CONTENT" val="AE/ETC-Bp"/>
  <p:tag name="FIELD.DPT.VALUE" val="AE/ETC-Bp | "/>
  <p:tag name="FIELDS.INITIALIZED" val="1"/>
  <p:tag name="ML_1" val="RBHU_Bp"/>
  <p:tag name="ML_2" val="Bosch2.mcr"/>
  <p:tag name="ML_LAYOUT_RESOURCE" val="BOSCH2_16_9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3_SHAPECLASSPROTECTIONTYPE" val="31"/>
  <p:tag name="RECTANGLE 4_SHAPECLASSPROTECTIONTYPE" val="3"/>
  <p:tag name="RECTANGLE 5_SHAPECLASSPROTECTIONTYPE" val="63"/>
  <p:tag name="RECTANGLE 6_SHAPECLASSPROTECTIONTYPE" val="63"/>
  <p:tag name="RECTANGLE 7_SHAPECLASSPROTECTIONTYPE" val="63"/>
  <p:tag name="CONTENT PLACEHOLDER 2_SHAPECLASSPROTECTIONTYPE" val="0"/>
  <p:tag name="TEXTBOX 8_SHAPECLASSPROTECTIONTYPE" val="25"/>
  <p:tag name="TITLE 1_SHAPECLASSPROTECTIONTYPE" val="9"/>
  <p:tag name="CONTENT PLACEHOLDER 11_SHAPECLASSPROTECTIONTYPE" val="0"/>
  <p:tag name="PICTURE 10_SHAPECLASSPROTECTIONTYPE" val="15"/>
  <p:tag name="CONTENT PLACEHOLDER 14_SHAPECLASSPROTECTIONTYPE" val="0"/>
  <p:tag name="PICTURE 13_SHAPECLASSPROTECTIONTYP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Attachment"/>
  <p:tag name="SHAPECLASSPROTECTIONTYPE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Navbar"/>
  <p:tag name="SHAPECLASSPROTECTIONTYPE" val="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heme/theme1.xml><?xml version="1.0" encoding="utf-8"?>
<a:theme xmlns:a="http://schemas.openxmlformats.org/drawingml/2006/main" name="SZTAKI_PPT">
  <a:themeElements>
    <a:clrScheme name="SZTAKI SZÍNEK">
      <a:dk1>
        <a:srgbClr val="254093"/>
      </a:dk1>
      <a:lt1>
        <a:sysClr val="window" lastClr="FFFFFF"/>
      </a:lt1>
      <a:dk2>
        <a:srgbClr val="254093"/>
      </a:dk2>
      <a:lt2>
        <a:srgbClr val="FFFFFF"/>
      </a:lt2>
      <a:accent1>
        <a:srgbClr val="F2C314"/>
      </a:accent1>
      <a:accent2>
        <a:srgbClr val="78C525"/>
      </a:accent2>
      <a:accent3>
        <a:srgbClr val="EE5C35"/>
      </a:accent3>
      <a:accent4>
        <a:srgbClr val="9451E7"/>
      </a:accent4>
      <a:accent5>
        <a:srgbClr val="4865BE"/>
      </a:accent5>
      <a:accent6>
        <a:srgbClr val="5E7AD1"/>
      </a:accent6>
      <a:hlink>
        <a:srgbClr val="7D96E3"/>
      </a:hlink>
      <a:folHlink>
        <a:srgbClr val="87898B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2.xml><?xml version="1.0" encoding="utf-8"?>
<a:theme xmlns:a="http://schemas.openxmlformats.org/drawingml/2006/main" name="1_SZTAKI_PPT">
  <a:themeElements>
    <a:clrScheme name="SZTAKI SZÍNEK">
      <a:dk1>
        <a:srgbClr val="254093"/>
      </a:dk1>
      <a:lt1>
        <a:sysClr val="window" lastClr="FFFFFF"/>
      </a:lt1>
      <a:dk2>
        <a:srgbClr val="254093"/>
      </a:dk2>
      <a:lt2>
        <a:srgbClr val="FFFFFF"/>
      </a:lt2>
      <a:accent1>
        <a:srgbClr val="F2C314"/>
      </a:accent1>
      <a:accent2>
        <a:srgbClr val="78C525"/>
      </a:accent2>
      <a:accent3>
        <a:srgbClr val="EE5C35"/>
      </a:accent3>
      <a:accent4>
        <a:srgbClr val="9451E7"/>
      </a:accent4>
      <a:accent5>
        <a:srgbClr val="4865BE"/>
      </a:accent5>
      <a:accent6>
        <a:srgbClr val="5E7AD1"/>
      </a:accent6>
      <a:hlink>
        <a:srgbClr val="7D96E3"/>
      </a:hlink>
      <a:folHlink>
        <a:srgbClr val="87898B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3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4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21376</TotalTime>
  <Words>1414</Words>
  <Application>Microsoft Office PowerPoint</Application>
  <PresentationFormat>Custom</PresentationFormat>
  <Paragraphs>221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Bosch Office Sans</vt:lpstr>
      <vt:lpstr>Gotham Book</vt:lpstr>
      <vt:lpstr>HP Simplified</vt:lpstr>
      <vt:lpstr>Lato Light</vt:lpstr>
      <vt:lpstr>Lato Regular</vt:lpstr>
      <vt:lpstr>Open Sans</vt:lpstr>
      <vt:lpstr>Open Sans Semibold</vt:lpstr>
      <vt:lpstr>Symbol</vt:lpstr>
      <vt:lpstr>Times New Roman</vt:lpstr>
      <vt:lpstr>SZTAKI_PPT</vt:lpstr>
      <vt:lpstr>1_SZTAKI_PPT</vt:lpstr>
      <vt:lpstr>Manufacturing IoT data analysis  Beyond 5G H2020 project </vt:lpstr>
      <vt:lpstr>PowerPoint Presentation</vt:lpstr>
      <vt:lpstr>PowerPoint Presentation</vt:lpstr>
      <vt:lpstr>Bosch Kaggle Challenge (2017)</vt:lpstr>
      <vt:lpstr>Product quality control - illustration</vt:lpstr>
      <vt:lpstr>Glass Coating line</vt:lpstr>
      <vt:lpstr>Euroglas: data from an entire chamber</vt:lpstr>
      <vt:lpstr>Complex process, compartments are maintained at different times</vt:lpstr>
      <vt:lpstr>Is Industrial IoT different? In what sense it new?</vt:lpstr>
      <vt:lpstr> Beyond 5G  H2020 Flagship</vt:lpstr>
      <vt:lpstr>Model Predictive Control (MPC)</vt:lpstr>
      <vt:lpstr>Radio Session Drop prediction in eNodeB CELLTRACE logs from a live LTE (4G) network</vt:lpstr>
      <vt:lpstr>Smartphone sensor processing – our logging app</vt:lpstr>
      <vt:lpstr>B5G proposal: Network topologies for distributed ML</vt:lpstr>
      <vt:lpstr>Summary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Címdia</dc:title>
  <dc:creator>Tamas</dc:creator>
  <cp:lastModifiedBy>Windows User</cp:lastModifiedBy>
  <cp:revision>256</cp:revision>
  <dcterms:created xsi:type="dcterms:W3CDTF">2015-09-04T11:00:51Z</dcterms:created>
  <dcterms:modified xsi:type="dcterms:W3CDTF">2020-11-26T20:54:03Z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2839718</vt:lpwstr>
  </property>
  <property fmtid="{D5CDD505-2E9C-101B-9397-08002B2CF9AE}" pid="3" name="NXPowerLiteSettings">
    <vt:lpwstr>F900050004A000</vt:lpwstr>
  </property>
  <property fmtid="{D5CDD505-2E9C-101B-9397-08002B2CF9AE}" pid="4" name="NXPowerLiteVersion">
    <vt:lpwstr>D6.0.7</vt:lpwstr>
  </property>
</Properties>
</file>