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683" r:id="rId6"/>
    <p:sldId id="700" r:id="rId7"/>
    <p:sldId id="687" r:id="rId8"/>
    <p:sldId id="707" r:id="rId9"/>
  </p:sldIdLst>
  <p:sldSz cx="12192000" cy="6858000"/>
  <p:notesSz cx="6858000" cy="9144000"/>
  <p:custDataLst>
    <p:tags r:id="rId11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zei Bálint Lukács" initials="MBL" lastIdx="3" clrIdx="0">
    <p:extLst>
      <p:ext uri="{19B8F6BF-5375-455C-9EA6-DF929625EA0E}">
        <p15:presenceInfo xmlns:p15="http://schemas.microsoft.com/office/powerpoint/2012/main" userId="S-1-5-21-2282831409-2355351224-1469283694-48731" providerId="AD"/>
      </p:ext>
    </p:extLst>
  </p:cmAuthor>
  <p:cmAuthor id="2" name="Kiss Evelin" initials="KE" lastIdx="14" clrIdx="1">
    <p:extLst>
      <p:ext uri="{19B8F6BF-5375-455C-9EA6-DF929625EA0E}">
        <p15:presenceInfo xmlns:p15="http://schemas.microsoft.com/office/powerpoint/2012/main" userId="Kiss Evelin" providerId="None"/>
      </p:ext>
    </p:extLst>
  </p:cmAuthor>
  <p:cmAuthor id="3" name="Hlavay Richárd Sándor" initials="HRS" lastIdx="6" clrIdx="2">
    <p:extLst>
      <p:ext uri="{19B8F6BF-5375-455C-9EA6-DF929625EA0E}">
        <p15:presenceInfo xmlns:p15="http://schemas.microsoft.com/office/powerpoint/2012/main" userId="S-1-5-21-2282831409-2355351224-1469283694-53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83F47"/>
    <a:srgbClr val="DAE3F3"/>
    <a:srgbClr val="D9D9D9"/>
    <a:srgbClr val="0D205B"/>
    <a:srgbClr val="84B5BA"/>
    <a:srgbClr val="FEF5EE"/>
    <a:srgbClr val="CDD6DD"/>
    <a:srgbClr val="1C1D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6730" autoAdjust="0"/>
  </p:normalViewPr>
  <p:slideViewPr>
    <p:cSldViewPr snapToGrid="0">
      <p:cViewPr varScale="1">
        <p:scale>
          <a:sx n="92" d="100"/>
          <a:sy n="92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D7E9-1A48-4935-8605-7CC0E5059633}" type="datetimeFigureOut">
              <a:rPr lang="hu-HU" smtClean="0"/>
              <a:t>2025. 05. 31.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9E0D-8787-4001-889E-91F311C1B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98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EF2A02-BCD7-4E33-AD5A-191BF52C4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ADB191-B3BE-4CA6-AE33-310FCD155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3AA94F-3692-403E-AC3D-306245D6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6ACF60-3C3D-42F0-92CC-19B5588D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6474E0-315C-43FF-AA48-80339B7F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1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9C3BE3-82DB-4B79-B627-C26AA211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7962630-9FE7-4753-9685-2F4EDF981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5C3E1A-DC07-4169-8E3E-22F49C47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34AB39-682A-44D7-8A3D-413BC4D1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7720C9-3E89-4D3C-B70B-E3D32639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8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1BF4CD0-225A-4E3B-9DD3-DF07E6B03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E687F84-29E9-4AC1-983A-0B89B97FB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A30B71-2D27-4D6D-9F91-546B993A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39831B-77A0-4540-878D-2A078122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FA2F3B-90C5-48FB-8D6A-7F616F4F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00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artalomdia_vezete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C3344DC9-81C6-4B39-8E14-9B7E8854C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801" y="5820017"/>
            <a:ext cx="11444397" cy="654490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8E628D48-0FE9-4230-8CC0-BDA78DB6E42C}"/>
              </a:ext>
            </a:extLst>
          </p:cNvPr>
          <p:cNvSpPr txBox="1">
            <a:spLocks/>
          </p:cNvSpPr>
          <p:nvPr userDrawn="1"/>
        </p:nvSpPr>
        <p:spPr>
          <a:xfrm>
            <a:off x="10791825" y="6457245"/>
            <a:ext cx="1400175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9A9712F-071B-4703-8869-A93EAFFDC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272" y="364999"/>
            <a:ext cx="11447456" cy="7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artalomdia_vezete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>
            <a:extLst>
              <a:ext uri="{FF2B5EF4-FFF2-40B4-BE49-F238E27FC236}">
                <a16:creationId xmlns:a16="http://schemas.microsoft.com/office/drawing/2014/main" id="{AB7EB254-756A-4576-9324-9C0F540D0A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ktum 2" hidden="1">
                        <a:extLst>
                          <a:ext uri="{FF2B5EF4-FFF2-40B4-BE49-F238E27FC236}">
                            <a16:creationId xmlns:a16="http://schemas.microsoft.com/office/drawing/2014/main" id="{AB7EB254-756A-4576-9324-9C0F540D0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cím 2">
            <a:extLst>
              <a:ext uri="{FF2B5EF4-FFF2-40B4-BE49-F238E27FC236}">
                <a16:creationId xmlns:a16="http://schemas.microsoft.com/office/drawing/2014/main" id="{8E628D48-0FE9-4230-8CC0-BDA78DB6E42C}"/>
              </a:ext>
            </a:extLst>
          </p:cNvPr>
          <p:cNvSpPr txBox="1">
            <a:spLocks/>
          </p:cNvSpPr>
          <p:nvPr userDrawn="1"/>
        </p:nvSpPr>
        <p:spPr>
          <a:xfrm>
            <a:off x="10791825" y="6457246"/>
            <a:ext cx="1400175" cy="41910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1801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D441BE-F7E1-4EE1-AFB8-E892B8404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1905" y="6567517"/>
            <a:ext cx="830095" cy="28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C763-CFD0-44E7-AE6F-260BD85AFA1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itle Placeholder 77">
            <a:extLst>
              <a:ext uri="{FF2B5EF4-FFF2-40B4-BE49-F238E27FC236}">
                <a16:creationId xmlns:a16="http://schemas.microsoft.com/office/drawing/2014/main" id="{4F3E5C45-AB6E-4643-9DF7-0681A9A91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484" y="198391"/>
            <a:ext cx="9672693" cy="463095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rtl="0">
              <a:defRPr sz="2800">
                <a:solidFill>
                  <a:srgbClr val="20386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285C5B-2FA7-42D6-A6D7-E3443AE40123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1430" y="6579998"/>
            <a:ext cx="1140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MAVIR ZRT. | 2023 | Átviteli beruházások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D997664-24F9-49BD-BA23-7ECBFDF10C9F}"/>
              </a:ext>
            </a:extLst>
          </p:cNvPr>
          <p:cNvCxnSpPr>
            <a:cxnSpLocks/>
          </p:cNvCxnSpPr>
          <p:nvPr userDrawn="1"/>
        </p:nvCxnSpPr>
        <p:spPr>
          <a:xfrm>
            <a:off x="-1403" y="6567517"/>
            <a:ext cx="12194807" cy="0"/>
          </a:xfrm>
          <a:prstGeom prst="line">
            <a:avLst/>
          </a:prstGeom>
          <a:ln>
            <a:solidFill>
              <a:srgbClr val="003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41918228-5D39-4843-BE8B-47CC3AF713B3}"/>
              </a:ext>
            </a:extLst>
          </p:cNvPr>
          <p:cNvCxnSpPr>
            <a:cxnSpLocks/>
          </p:cNvCxnSpPr>
          <p:nvPr userDrawn="1"/>
        </p:nvCxnSpPr>
        <p:spPr>
          <a:xfrm>
            <a:off x="0" y="701483"/>
            <a:ext cx="12192000" cy="0"/>
          </a:xfrm>
          <a:prstGeom prst="line">
            <a:avLst/>
          </a:prstGeom>
          <a:ln>
            <a:solidFill>
              <a:srgbClr val="003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DB0364-7A85-46A8-A539-1616408F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BA94EF-620B-4E07-8EA4-C8C17CF1F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62D01F-640B-4A08-A511-0BD9896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BB6A43-DC61-423E-B06C-AACDAD5F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E3A0A1-42B5-49D3-A162-E08607B6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2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B455BA-2152-49B6-B2CE-6AF2EBC1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40346E-A050-4A7A-BAE6-07C4A828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E9B26D-4C6E-417E-9D11-6C493D2F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7A02F5-6E55-4455-8CEF-06EE3B59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377E74-6DBC-4BEA-A630-AD698F92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7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B664B-2BEB-4F00-A846-D74B4D7E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C869D8-9AAD-4A73-9E54-5E7387B96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0EA8C5B-7895-4A28-9F34-E4B97242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22E4E55-BCCB-4817-BD7A-38D21F1A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873D1BC-B00E-48F6-90C3-F610CEC5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FCC91D-2F8F-448D-8672-A4B0222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45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40089F-858A-4ECA-B6AB-CD651024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BD53CD-7D68-442F-A64A-CE1EFEB3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5E10D3-F0B8-4F62-94DC-AFF6A3F2F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64AEE72-0FAD-427A-A113-14115E384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CB3B181-3A74-4F81-8DF7-C43A96225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32511A-A39E-4570-8631-1CA618AE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BC8F87E-20A9-492E-9289-C0457808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523C9D1-18AF-413A-BF43-51FF06E5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1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486F28-2EA0-4893-8D06-7A5467E5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3A49F05-ABDC-495A-86F1-AC76490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BE0065-7127-4E2D-82DE-5CEAEC9C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200B2F-3B59-4286-82F1-2997EE42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3F7F3B4-4672-4E56-BC32-BA80DDA6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580" y="6567517"/>
            <a:ext cx="748420" cy="290483"/>
          </a:xfrm>
        </p:spPr>
        <p:txBody>
          <a:bodyPr/>
          <a:lstStyle>
            <a:lvl1pPr>
              <a:defRPr>
                <a:solidFill>
                  <a:srgbClr val="203864"/>
                </a:solidFill>
                <a:latin typeface="Century Gothic" panose="020B0502020202020204" pitchFamily="34" charset="0"/>
              </a:defRPr>
            </a:lvl1pPr>
          </a:lstStyle>
          <a:p>
            <a:fld id="{57ADDC36-EED7-4EA5-BBCC-3F371DAD3B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31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327ECC-1F7C-4B09-9857-4A5C0BD9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D415BE-AF45-44AC-8A57-C6F542EA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9C4E96-F023-4D81-A85E-4C665E981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287BC4-69CF-4763-9F44-E6E4DAB5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1C79F7-2D9A-43EF-8C1B-17824AAE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F0E754-0F08-4A05-A2DD-7A83DC6B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2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78B304-173F-4FD7-8A93-79BF6194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732520-A911-481F-B9F0-15A9A7EE5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25615E2-FCD3-4313-8953-C0321053E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A29076-8E30-46AC-B9A8-D0F603C2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683963-ECC1-4B03-A011-DE1FB5F9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94FACAD-88B7-4E0C-AE7A-4F82ACC5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30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394BBBD3-A997-4609-BC95-7C753D585A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88471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6" progId="TCLayout.ActiveDocument.1">
                  <p:embed/>
                </p:oleObj>
              </mc:Choice>
              <mc:Fallback>
                <p:oleObj name="think-cell Slide" r:id="rId16" imgW="473" imgH="476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394BBBD3-A997-4609-BC95-7C753D585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>
            <a:extLst>
              <a:ext uri="{FF2B5EF4-FFF2-40B4-BE49-F238E27FC236}">
                <a16:creationId xmlns:a16="http://schemas.microsoft.com/office/drawing/2014/main" id="{331AC362-056D-456F-9CDB-C8548C2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C9866B-2920-4C1B-83B4-8765B448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000C76-41FB-4279-8054-66EA1675E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3F4F29-9924-481C-BA18-A9AB61902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B534B5-F8F8-4FFD-A6AF-8F8309BA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DC36-EED7-4EA5-BBCC-3F371DAD3B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1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9.xml"/><Relationship Id="rId10" Type="http://schemas.openxmlformats.org/officeDocument/2006/relationships/image" Target="../media/image15.svg"/><Relationship Id="rId4" Type="http://schemas.openxmlformats.org/officeDocument/2006/relationships/tags" Target="../tags/tag8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22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sv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19.sv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017D9CA-74C6-4AB3-9BC3-1EBA57F90089}"/>
              </a:ext>
            </a:extLst>
          </p:cNvPr>
          <p:cNvSpPr/>
          <p:nvPr/>
        </p:nvSpPr>
        <p:spPr>
          <a:xfrm>
            <a:off x="0" y="0"/>
            <a:ext cx="449462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AFE4A54-C890-477D-B336-00BF158E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3967" b="1394"/>
          <a:stretch/>
        </p:blipFill>
        <p:spPr>
          <a:xfrm>
            <a:off x="4443984" y="0"/>
            <a:ext cx="7748016" cy="6858000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3B5E5C73-2827-2423-7389-1BD9C2509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513" y="921512"/>
            <a:ext cx="15030802" cy="7085494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6C49C57-990E-4128-99D3-8BE5BB94A3E0}"/>
              </a:ext>
            </a:extLst>
          </p:cNvPr>
          <p:cNvSpPr/>
          <p:nvPr/>
        </p:nvSpPr>
        <p:spPr>
          <a:xfrm>
            <a:off x="720582" y="2847474"/>
            <a:ext cx="6465159" cy="32335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0C10E3AE-930B-4339-BFD4-BFBE6B13E298}"/>
              </a:ext>
            </a:extLst>
          </p:cNvPr>
          <p:cNvSpPr txBox="1">
            <a:spLocks/>
          </p:cNvSpPr>
          <p:nvPr/>
        </p:nvSpPr>
        <p:spPr>
          <a:xfrm>
            <a:off x="0" y="6324464"/>
            <a:ext cx="4443983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cap="all" dirty="0">
                <a:solidFill>
                  <a:srgbClr val="203864"/>
                </a:solidFill>
                <a:latin typeface="Century Gothic" panose="020B0502020202020204" pitchFamily="34" charset="0"/>
              </a:rPr>
              <a:t>2025.06.02.</a:t>
            </a:r>
            <a:endParaRPr lang="hu-HU" sz="1600" dirty="0">
              <a:solidFill>
                <a:srgbClr val="878787"/>
              </a:solidFill>
              <a:latin typeface="Century Gothic" panose="020B0502020202020204" pitchFamily="34" charset="0"/>
            </a:endParaRPr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1F198FE-174A-B103-2170-0C7E865F4F28}"/>
              </a:ext>
            </a:extLst>
          </p:cNvPr>
          <p:cNvSpPr txBox="1"/>
          <p:nvPr/>
        </p:nvSpPr>
        <p:spPr>
          <a:xfrm>
            <a:off x="720580" y="3834977"/>
            <a:ext cx="6465159" cy="104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Átviteli hálózati veszteség</a:t>
            </a:r>
          </a:p>
          <a:p>
            <a:pPr algn="ctr">
              <a:lnSpc>
                <a:spcPct val="150000"/>
              </a:lnSpc>
            </a:pPr>
            <a:r>
              <a:rPr lang="hu-HU" sz="2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előrejelzés optimalizációja</a:t>
            </a:r>
            <a:endParaRPr lang="hu-HU" sz="2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F242BD0-0D3D-6789-1B90-AD3356E9E357}"/>
              </a:ext>
            </a:extLst>
          </p:cNvPr>
          <p:cNvSpPr txBox="1"/>
          <p:nvPr/>
        </p:nvSpPr>
        <p:spPr>
          <a:xfrm>
            <a:off x="720581" y="5600005"/>
            <a:ext cx="6465159" cy="3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MAVIR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ZRt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737A31C5-5CB0-3936-455C-E58C97F75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6483" y="667409"/>
            <a:ext cx="1452216" cy="1165217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329DD6D9-CA8C-AB57-96A7-63B956255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3502" y="707169"/>
            <a:ext cx="2070840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AD95FB4-7109-7AC7-7302-FFE0BC476DD7}"/>
              </a:ext>
            </a:extLst>
          </p:cNvPr>
          <p:cNvCxnSpPr>
            <a:cxnSpLocks/>
          </p:cNvCxnSpPr>
          <p:nvPr/>
        </p:nvCxnSpPr>
        <p:spPr>
          <a:xfrm>
            <a:off x="-2807" y="6563905"/>
            <a:ext cx="12194807" cy="0"/>
          </a:xfrm>
          <a:prstGeom prst="line">
            <a:avLst/>
          </a:prstGeom>
          <a:ln>
            <a:solidFill>
              <a:srgbClr val="003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10CB7E9-AAFD-43CD-A900-FF8DC5F88631}"/>
              </a:ext>
            </a:extLst>
          </p:cNvPr>
          <p:cNvCxnSpPr>
            <a:cxnSpLocks/>
          </p:cNvCxnSpPr>
          <p:nvPr/>
        </p:nvCxnSpPr>
        <p:spPr>
          <a:xfrm>
            <a:off x="0" y="700701"/>
            <a:ext cx="10427521" cy="0"/>
          </a:xfrm>
          <a:prstGeom prst="line">
            <a:avLst/>
          </a:prstGeom>
          <a:ln>
            <a:solidFill>
              <a:srgbClr val="1F3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cím 1">
            <a:extLst>
              <a:ext uri="{FF2B5EF4-FFF2-40B4-BE49-F238E27FC236}">
                <a16:creationId xmlns:a16="http://schemas.microsoft.com/office/drawing/2014/main" id="{EE37B32F-7CF9-4F37-B065-4E3B6585C133}"/>
              </a:ext>
            </a:extLst>
          </p:cNvPr>
          <p:cNvSpPr txBox="1">
            <a:spLocks/>
          </p:cNvSpPr>
          <p:nvPr/>
        </p:nvSpPr>
        <p:spPr>
          <a:xfrm>
            <a:off x="1393542" y="1186963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lcím 1">
            <a:extLst>
              <a:ext uri="{FF2B5EF4-FFF2-40B4-BE49-F238E27FC236}">
                <a16:creationId xmlns:a16="http://schemas.microsoft.com/office/drawing/2014/main" id="{D8E7A06D-4B52-40EC-A3BC-6C9B0096CD8D}"/>
              </a:ext>
            </a:extLst>
          </p:cNvPr>
          <p:cNvSpPr txBox="1">
            <a:spLocks/>
          </p:cNvSpPr>
          <p:nvPr/>
        </p:nvSpPr>
        <p:spPr>
          <a:xfrm>
            <a:off x="1823602" y="4775866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E1812560-DA85-400F-9161-7051A76DB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8767" y="1324072"/>
            <a:ext cx="679341" cy="889614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EC3D0908-2C99-41FE-B5B2-950FDA8902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766" y="3091491"/>
            <a:ext cx="947089" cy="789241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5168DAE0-B8B4-45CD-B22B-A1CBE1538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3160" y="4694006"/>
            <a:ext cx="907706" cy="940713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B658D976-701C-4C56-8A91-B0B613A34EE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262" y="191369"/>
            <a:ext cx="1140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000" dirty="0">
                <a:solidFill>
                  <a:srgbClr val="203864"/>
                </a:solidFill>
                <a:latin typeface="Century Gothic" panose="020B0502020202020204" pitchFamily="34" charset="0"/>
              </a:rPr>
              <a:t>| </a:t>
            </a:r>
            <a:r>
              <a:rPr lang="hu-HU" sz="20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MAVIR SZEREPE A HAZAI VILLAMOS ENERGIA ÉRTÉKLÁNCBAN</a:t>
            </a:r>
            <a:endParaRPr lang="aa-ET" sz="20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03AF35F8-4162-828D-0C06-15E12C3B37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9291" y="339551"/>
            <a:ext cx="1304975" cy="7092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3F951C-5F4E-A1E9-3E87-1FBB72A99D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430" y="6579998"/>
            <a:ext cx="1140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MAVIR </a:t>
            </a:r>
            <a:r>
              <a:rPr lang="hu-HU" sz="12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ZRt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.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hu-HU" sz="12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MILAB sajtótájékoztató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2025.06.02.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aa-ET" sz="12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DE074150-50ED-44CC-A993-D061D7D9DC52}"/>
              </a:ext>
            </a:extLst>
          </p:cNvPr>
          <p:cNvSpPr/>
          <p:nvPr/>
        </p:nvSpPr>
        <p:spPr>
          <a:xfrm>
            <a:off x="653572" y="1071866"/>
            <a:ext cx="5132562" cy="2437796"/>
          </a:xfrm>
          <a:prstGeom prst="round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9CB0E6-D6BF-4E42-970C-5120D6F29EA3}"/>
              </a:ext>
            </a:extLst>
          </p:cNvPr>
          <p:cNvSpPr txBox="1">
            <a:spLocks/>
          </p:cNvSpPr>
          <p:nvPr/>
        </p:nvSpPr>
        <p:spPr>
          <a:xfrm>
            <a:off x="998865" y="1610284"/>
            <a:ext cx="7627938" cy="2119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hálózatfejlesztés tervezése, kivitelezése</a:t>
            </a: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hálózati csatlakozások</a:t>
            </a: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hálózati rekonstrukció, karbantartás</a:t>
            </a: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hálózatüzemeltetés</a:t>
            </a: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üzemzavar elhárítás</a:t>
            </a:r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9AA765-3B62-4FC2-9B61-7268319823F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8865" y="1196655"/>
            <a:ext cx="1622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ÁTVITEL</a:t>
            </a:r>
            <a:endParaRPr lang="aa-ET" sz="22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68729660-FC0C-45A8-A041-DD7764C50ABD}"/>
              </a:ext>
            </a:extLst>
          </p:cNvPr>
          <p:cNvSpPr/>
          <p:nvPr/>
        </p:nvSpPr>
        <p:spPr>
          <a:xfrm>
            <a:off x="2024743" y="3645497"/>
            <a:ext cx="8753785" cy="2437796"/>
          </a:xfrm>
          <a:prstGeom prst="round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7244E5-57E8-49FA-8AB5-799F4E3DB59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75663" y="3786723"/>
            <a:ext cx="1622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200" b="0" dirty="0">
                <a:solidFill>
                  <a:srgbClr val="003D89"/>
                </a:solidFill>
                <a:latin typeface="Century Gothic" panose="020B0502020202020204" pitchFamily="34" charset="0"/>
              </a:rPr>
              <a:t>PIAC</a:t>
            </a:r>
            <a:endParaRPr lang="aa-ET" sz="2200" b="0" dirty="0">
              <a:solidFill>
                <a:srgbClr val="003D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3DC15C2B-5230-49F2-B252-1FE3C264B8F4}"/>
              </a:ext>
            </a:extLst>
          </p:cNvPr>
          <p:cNvSpPr txBox="1">
            <a:spLocks/>
          </p:cNvSpPr>
          <p:nvPr/>
        </p:nvSpPr>
        <p:spPr>
          <a:xfrm>
            <a:off x="2218053" y="4217610"/>
            <a:ext cx="8367164" cy="18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villamosenergia-piac működtetés, határkeresztező kapacitás allokációk lebonyolítása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rendszerszintű szolgáltatások beszerzése, kiegyenlítő szabályozási energiapiac működtetése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mérlegkör menedzsment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203864"/>
                </a:solidFill>
                <a:latin typeface="Century Gothic" panose="020B0502020202020204" pitchFamily="34" charset="0"/>
              </a:rPr>
              <a:t>menetrendek kezelése</a:t>
            </a:r>
          </a:p>
          <a:p>
            <a:pPr algn="l"/>
            <a:endParaRPr lang="hu-HU" dirty="0"/>
          </a:p>
        </p:txBody>
      </p: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2F4BE000-EEA9-4274-B1DF-8FBD4E0231BA}"/>
              </a:ext>
            </a:extLst>
          </p:cNvPr>
          <p:cNvSpPr/>
          <p:nvPr/>
        </p:nvSpPr>
        <p:spPr>
          <a:xfrm>
            <a:off x="5152007" y="1560184"/>
            <a:ext cx="4217720" cy="2574552"/>
          </a:xfrm>
          <a:prstGeom prst="round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8F3A95B-9729-43C7-A836-3795A2EC109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609170" y="1733968"/>
            <a:ext cx="419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200" b="0" dirty="0">
                <a:solidFill>
                  <a:srgbClr val="DAE3F3"/>
                </a:solidFill>
                <a:latin typeface="Century Gothic" panose="020B0502020202020204" pitchFamily="34" charset="0"/>
              </a:rPr>
              <a:t>RENDSZERIRÁNYÍTÁS</a:t>
            </a:r>
            <a:endParaRPr lang="aa-ET" sz="2200" b="0" dirty="0">
              <a:solidFill>
                <a:srgbClr val="DAE3F3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6A5BF045-1C99-EC08-7F88-A65114443408}"/>
              </a:ext>
            </a:extLst>
          </p:cNvPr>
          <p:cNvSpPr txBox="1">
            <a:spLocks/>
          </p:cNvSpPr>
          <p:nvPr/>
        </p:nvSpPr>
        <p:spPr>
          <a:xfrm>
            <a:off x="5621170" y="2232773"/>
            <a:ext cx="5827225" cy="18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rendszeregyensúly biztosítása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források tervezése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fogyasztás előrejelzés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tartalékok tervezése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akkreditáció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153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4E370C31-DD90-FDDD-5B8A-DA75E66C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7" y="734869"/>
            <a:ext cx="8094330" cy="5515821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AD95FB4-7109-7AC7-7302-FFE0BC476DD7}"/>
              </a:ext>
            </a:extLst>
          </p:cNvPr>
          <p:cNvCxnSpPr>
            <a:cxnSpLocks/>
          </p:cNvCxnSpPr>
          <p:nvPr/>
        </p:nvCxnSpPr>
        <p:spPr>
          <a:xfrm>
            <a:off x="-2807" y="6563905"/>
            <a:ext cx="12194807" cy="0"/>
          </a:xfrm>
          <a:prstGeom prst="line">
            <a:avLst/>
          </a:prstGeom>
          <a:ln>
            <a:solidFill>
              <a:srgbClr val="003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10CB7E9-AAFD-43CD-A900-FF8DC5F88631}"/>
              </a:ext>
            </a:extLst>
          </p:cNvPr>
          <p:cNvCxnSpPr>
            <a:cxnSpLocks/>
          </p:cNvCxnSpPr>
          <p:nvPr/>
        </p:nvCxnSpPr>
        <p:spPr>
          <a:xfrm>
            <a:off x="0" y="700701"/>
            <a:ext cx="10427521" cy="0"/>
          </a:xfrm>
          <a:prstGeom prst="line">
            <a:avLst/>
          </a:prstGeom>
          <a:ln>
            <a:solidFill>
              <a:srgbClr val="1F3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cím 1">
            <a:extLst>
              <a:ext uri="{FF2B5EF4-FFF2-40B4-BE49-F238E27FC236}">
                <a16:creationId xmlns:a16="http://schemas.microsoft.com/office/drawing/2014/main" id="{EE37B32F-7CF9-4F37-B065-4E3B6585C133}"/>
              </a:ext>
            </a:extLst>
          </p:cNvPr>
          <p:cNvSpPr txBox="1">
            <a:spLocks/>
          </p:cNvSpPr>
          <p:nvPr/>
        </p:nvSpPr>
        <p:spPr>
          <a:xfrm>
            <a:off x="1393542" y="1186963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lcím 1">
            <a:extLst>
              <a:ext uri="{FF2B5EF4-FFF2-40B4-BE49-F238E27FC236}">
                <a16:creationId xmlns:a16="http://schemas.microsoft.com/office/drawing/2014/main" id="{D8E7A06D-4B52-40EC-A3BC-6C9B0096CD8D}"/>
              </a:ext>
            </a:extLst>
          </p:cNvPr>
          <p:cNvSpPr txBox="1">
            <a:spLocks/>
          </p:cNvSpPr>
          <p:nvPr/>
        </p:nvSpPr>
        <p:spPr>
          <a:xfrm>
            <a:off x="1823602" y="4775866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E1812560-DA85-400F-9161-7051A76DB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767" y="1324072"/>
            <a:ext cx="679341" cy="889614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EC3D0908-2C99-41FE-B5B2-950FDA890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766" y="3091491"/>
            <a:ext cx="947089" cy="789241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5168DAE0-B8B4-45CD-B22B-A1CBE1538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3160" y="4694006"/>
            <a:ext cx="907706" cy="940713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5205E353-B90D-4451-9FCE-E13E51FF8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6826" y="3666758"/>
            <a:ext cx="987984" cy="868743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B658D976-701C-4C56-8A91-B0B613A34EE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262" y="191369"/>
            <a:ext cx="1140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000" dirty="0">
                <a:solidFill>
                  <a:srgbClr val="203864"/>
                </a:solidFill>
                <a:latin typeface="Century Gothic" panose="020B0502020202020204" pitchFamily="34" charset="0"/>
              </a:rPr>
              <a:t>| </a:t>
            </a:r>
            <a:r>
              <a:rPr lang="hu-HU" sz="20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A FEJLESZTÉS TÉMÁJA: AZ ÁTVITELI HÁLÓZATI VESZTESÉG</a:t>
            </a:r>
            <a:endParaRPr lang="aa-ET" sz="20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03AF35F8-4162-828D-0C06-15E12C3B37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9291" y="339551"/>
            <a:ext cx="1304975" cy="7092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3F951C-5F4E-A1E9-3E87-1FBB72A99D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430" y="6579998"/>
            <a:ext cx="1140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MAVIR </a:t>
            </a:r>
            <a:r>
              <a:rPr lang="hu-HU" sz="12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ZRt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.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hu-HU" sz="12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MILAB sajtótájékoztató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2025.06.02.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aa-ET" sz="12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0564080-B419-4398-B759-3280076FBE53}"/>
              </a:ext>
            </a:extLst>
          </p:cNvPr>
          <p:cNvSpPr txBox="1"/>
          <p:nvPr/>
        </p:nvSpPr>
        <p:spPr>
          <a:xfrm>
            <a:off x="9493974" y="4914006"/>
            <a:ext cx="1090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alállomás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87D19957-B7FD-472D-AFBD-C72E92D970BB}"/>
              </a:ext>
            </a:extLst>
          </p:cNvPr>
          <p:cNvSpPr/>
          <p:nvPr/>
        </p:nvSpPr>
        <p:spPr>
          <a:xfrm>
            <a:off x="8143306" y="3852835"/>
            <a:ext cx="900000" cy="900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4897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CAD5A5A-0665-41CE-BEE0-FAED60F51DE3}"/>
              </a:ext>
            </a:extLst>
          </p:cNvPr>
          <p:cNvSpPr/>
          <p:nvPr/>
        </p:nvSpPr>
        <p:spPr>
          <a:xfrm>
            <a:off x="8416096" y="4633653"/>
            <a:ext cx="353181" cy="238363"/>
          </a:xfrm>
          <a:prstGeom prst="roundRect">
            <a:avLst/>
          </a:prstGeom>
          <a:solidFill>
            <a:srgbClr val="8787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km</a:t>
            </a:r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C2D67E70-2F05-4F5C-A6FA-B86D91A610F0}"/>
              </a:ext>
            </a:extLst>
          </p:cNvPr>
          <p:cNvSpPr/>
          <p:nvPr/>
        </p:nvSpPr>
        <p:spPr>
          <a:xfrm>
            <a:off x="8881622" y="3452019"/>
            <a:ext cx="231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Átviteli hálózat  elemei</a:t>
            </a:r>
            <a:endParaRPr lang="en-US" sz="14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lipszis 68">
            <a:extLst>
              <a:ext uri="{FF2B5EF4-FFF2-40B4-BE49-F238E27FC236}">
                <a16:creationId xmlns:a16="http://schemas.microsoft.com/office/drawing/2014/main" id="{4A16DFBA-32EF-48C2-8BC0-21D549203DE6}"/>
              </a:ext>
            </a:extLst>
          </p:cNvPr>
          <p:cNvSpPr/>
          <p:nvPr/>
        </p:nvSpPr>
        <p:spPr>
          <a:xfrm>
            <a:off x="9589012" y="3852835"/>
            <a:ext cx="900000" cy="900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3</a:t>
            </a:r>
            <a:r>
              <a:rPr lang="hu-HU" sz="2400" dirty="0">
                <a:latin typeface="Century Gothic" panose="020B0502020202020204" pitchFamily="34" charset="0"/>
              </a:rPr>
              <a:t>7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0" name="Téglalap: lekerekített 69">
            <a:extLst>
              <a:ext uri="{FF2B5EF4-FFF2-40B4-BE49-F238E27FC236}">
                <a16:creationId xmlns:a16="http://schemas.microsoft.com/office/drawing/2014/main" id="{AF532102-2F17-470A-9E99-210EDF40F2A2}"/>
              </a:ext>
            </a:extLst>
          </p:cNvPr>
          <p:cNvSpPr/>
          <p:nvPr/>
        </p:nvSpPr>
        <p:spPr>
          <a:xfrm>
            <a:off x="9869267" y="4638992"/>
            <a:ext cx="339489" cy="238363"/>
          </a:xfrm>
          <a:prstGeom prst="roundRect">
            <a:avLst/>
          </a:prstGeom>
          <a:solidFill>
            <a:srgbClr val="8787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hu-HU" sz="1400" dirty="0">
                <a:latin typeface="Century Gothic" panose="020B0502020202020204" pitchFamily="34" charset="0"/>
              </a:rPr>
              <a:t>db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FBB7EEEF-41AD-48D3-B60F-DAF7BCFD85B8}"/>
              </a:ext>
            </a:extLst>
          </p:cNvPr>
          <p:cNvSpPr txBox="1"/>
          <p:nvPr/>
        </p:nvSpPr>
        <p:spPr>
          <a:xfrm>
            <a:off x="8072090" y="4913570"/>
            <a:ext cx="104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távvezeték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BDA60FC-EA2D-7D6A-A567-95EEB60E06C3}"/>
              </a:ext>
            </a:extLst>
          </p:cNvPr>
          <p:cNvSpPr txBox="1"/>
          <p:nvPr/>
        </p:nvSpPr>
        <p:spPr>
          <a:xfrm>
            <a:off x="10752563" y="4913571"/>
            <a:ext cx="13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transzformátor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96A6A9CF-273E-3A8A-FC16-99605E2449BC}"/>
              </a:ext>
            </a:extLst>
          </p:cNvPr>
          <p:cNvSpPr/>
          <p:nvPr/>
        </p:nvSpPr>
        <p:spPr>
          <a:xfrm>
            <a:off x="10971887" y="3852835"/>
            <a:ext cx="900000" cy="900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hu-HU" sz="2400" dirty="0">
                <a:latin typeface="Century Gothic" panose="020B0502020202020204" pitchFamily="34" charset="0"/>
              </a:rPr>
              <a:t>98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7A8CAE94-ADA4-41B1-71F6-B8037458EF00}"/>
              </a:ext>
            </a:extLst>
          </p:cNvPr>
          <p:cNvSpPr/>
          <p:nvPr/>
        </p:nvSpPr>
        <p:spPr>
          <a:xfrm>
            <a:off x="11252142" y="4638992"/>
            <a:ext cx="339489" cy="238363"/>
          </a:xfrm>
          <a:prstGeom prst="roundRect">
            <a:avLst/>
          </a:prstGeom>
          <a:solidFill>
            <a:srgbClr val="8787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hu-HU" sz="1400" dirty="0">
                <a:latin typeface="Century Gothic" panose="020B0502020202020204" pitchFamily="34" charset="0"/>
              </a:rPr>
              <a:t>db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2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4E370C31-DD90-FDDD-5B8A-DA75E66C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7" y="734869"/>
            <a:ext cx="4856487" cy="3309417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AD95FB4-7109-7AC7-7302-FFE0BC476DD7}"/>
              </a:ext>
            </a:extLst>
          </p:cNvPr>
          <p:cNvCxnSpPr>
            <a:cxnSpLocks/>
          </p:cNvCxnSpPr>
          <p:nvPr/>
        </p:nvCxnSpPr>
        <p:spPr>
          <a:xfrm>
            <a:off x="-2807" y="6563905"/>
            <a:ext cx="12194807" cy="0"/>
          </a:xfrm>
          <a:prstGeom prst="line">
            <a:avLst/>
          </a:prstGeom>
          <a:ln>
            <a:solidFill>
              <a:srgbClr val="003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10CB7E9-AAFD-43CD-A900-FF8DC5F88631}"/>
              </a:ext>
            </a:extLst>
          </p:cNvPr>
          <p:cNvCxnSpPr>
            <a:cxnSpLocks/>
          </p:cNvCxnSpPr>
          <p:nvPr/>
        </p:nvCxnSpPr>
        <p:spPr>
          <a:xfrm>
            <a:off x="0" y="700701"/>
            <a:ext cx="10427521" cy="0"/>
          </a:xfrm>
          <a:prstGeom prst="line">
            <a:avLst/>
          </a:prstGeom>
          <a:ln>
            <a:solidFill>
              <a:srgbClr val="1F3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cím 1">
            <a:extLst>
              <a:ext uri="{FF2B5EF4-FFF2-40B4-BE49-F238E27FC236}">
                <a16:creationId xmlns:a16="http://schemas.microsoft.com/office/drawing/2014/main" id="{EE37B32F-7CF9-4F37-B065-4E3B6585C133}"/>
              </a:ext>
            </a:extLst>
          </p:cNvPr>
          <p:cNvSpPr txBox="1">
            <a:spLocks/>
          </p:cNvSpPr>
          <p:nvPr/>
        </p:nvSpPr>
        <p:spPr>
          <a:xfrm>
            <a:off x="1393542" y="1186963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lcím 1">
            <a:extLst>
              <a:ext uri="{FF2B5EF4-FFF2-40B4-BE49-F238E27FC236}">
                <a16:creationId xmlns:a16="http://schemas.microsoft.com/office/drawing/2014/main" id="{D8E7A06D-4B52-40EC-A3BC-6C9B0096CD8D}"/>
              </a:ext>
            </a:extLst>
          </p:cNvPr>
          <p:cNvSpPr txBox="1">
            <a:spLocks/>
          </p:cNvSpPr>
          <p:nvPr/>
        </p:nvSpPr>
        <p:spPr>
          <a:xfrm>
            <a:off x="1823602" y="4775866"/>
            <a:ext cx="3707832" cy="103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hu-HU" sz="1800" dirty="0">
              <a:solidFill>
                <a:srgbClr val="1F3B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E1812560-DA85-400F-9161-7051A76DB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767" y="1324072"/>
            <a:ext cx="679341" cy="889614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EC3D0908-2C99-41FE-B5B2-950FDA890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766" y="3091491"/>
            <a:ext cx="947089" cy="789241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B658D976-701C-4C56-8A91-B0B613A34EE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262" y="191369"/>
            <a:ext cx="1140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000" dirty="0">
                <a:solidFill>
                  <a:srgbClr val="203864"/>
                </a:solidFill>
                <a:latin typeface="Century Gothic" panose="020B0502020202020204" pitchFamily="34" charset="0"/>
              </a:rPr>
              <a:t>| </a:t>
            </a:r>
            <a:r>
              <a:rPr lang="hu-HU" sz="20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TECHNOLÓGIA ÉS POTENCIÁLIS HASZNOSSÁG</a:t>
            </a:r>
            <a:endParaRPr lang="aa-ET" sz="20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03AF35F8-4162-828D-0C06-15E12C3B37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9291" y="339551"/>
            <a:ext cx="1304975" cy="7092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3F951C-5F4E-A1E9-3E87-1FBB72A99D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430" y="6579998"/>
            <a:ext cx="1140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8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MAVIR </a:t>
            </a:r>
            <a:r>
              <a:rPr lang="hu-HU" sz="12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ZRt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.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hu-HU" sz="12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MILAB sajtótájékoztató </a:t>
            </a:r>
            <a:r>
              <a:rPr lang="hu-HU" sz="1200" dirty="0">
                <a:solidFill>
                  <a:srgbClr val="FF8800"/>
                </a:solidFill>
                <a:latin typeface="Century Gothic" panose="020B0502020202020204" pitchFamily="34" charset="0"/>
              </a:rPr>
              <a:t>|</a:t>
            </a:r>
            <a:r>
              <a:rPr lang="hu-HU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 2025.06.02.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aa-ET" sz="12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E5CA7D4-3CCD-19C7-314B-DFA661090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8328" y="4260782"/>
            <a:ext cx="5452824" cy="205802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0FE06BD-451B-D37B-E111-0625932CE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327240" y="1067470"/>
            <a:ext cx="4815000" cy="3107626"/>
          </a:xfrm>
          <a:prstGeom prst="rect">
            <a:avLst/>
          </a:prstGeom>
        </p:spPr>
      </p:pic>
      <p:pic>
        <p:nvPicPr>
          <p:cNvPr id="5" name="Kép 4" descr="A képen szöveg, képernyőkép, Betűtípus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1AEB0A2-688A-7EAD-54E3-5545A6388B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1071" r="8360" b="29806"/>
          <a:stretch/>
        </p:blipFill>
        <p:spPr>
          <a:xfrm>
            <a:off x="956856" y="4342476"/>
            <a:ext cx="4292667" cy="981658"/>
          </a:xfrm>
          <a:prstGeom prst="rect">
            <a:avLst/>
          </a:prstGeo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7D545E92-B6B5-CDDB-33A3-19EE2C87B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54839"/>
              </p:ext>
            </p:extLst>
          </p:nvPr>
        </p:nvGraphicFramePr>
        <p:xfrm>
          <a:off x="1039090" y="5365809"/>
          <a:ext cx="4123113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371">
                  <a:extLst>
                    <a:ext uri="{9D8B030D-6E8A-4147-A177-3AD203B41FA5}">
                      <a16:colId xmlns:a16="http://schemas.microsoft.com/office/drawing/2014/main" val="4224045428"/>
                    </a:ext>
                  </a:extLst>
                </a:gridCol>
                <a:gridCol w="1374371">
                  <a:extLst>
                    <a:ext uri="{9D8B030D-6E8A-4147-A177-3AD203B41FA5}">
                      <a16:colId xmlns:a16="http://schemas.microsoft.com/office/drawing/2014/main" val="2089517628"/>
                    </a:ext>
                  </a:extLst>
                </a:gridCol>
                <a:gridCol w="1374371">
                  <a:extLst>
                    <a:ext uri="{9D8B030D-6E8A-4147-A177-3AD203B41FA5}">
                      <a16:colId xmlns:a16="http://schemas.microsoft.com/office/drawing/2014/main" val="2009285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időjárás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termelés/</a:t>
                      </a:r>
                      <a:b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fogyasztás/</a:t>
                      </a:r>
                    </a:p>
                    <a:p>
                      <a:pPr algn="ctr"/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hálózat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hálózati</a:t>
                      </a:r>
                    </a:p>
                    <a:p>
                      <a:pPr algn="r"/>
                      <a:r>
                        <a:rPr lang="hu-HU" sz="16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veszteség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7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08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1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. %m. %d.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4.68559000000000036579E+00&quot;&gt;&lt;m_msothmcolidx val=&quot;0&quot;/&gt;&lt;m_rgb r=&quot;20&quot; g=&quot;38&quot; b=&quot;64&quot;/&gt;&lt;/elem&gt;&lt;elem m_fUsage=&quot;5.31441000000000163261E-01&quot;&gt;&lt;m_msothmcolidx val=&quot;0&quot;/&gt;&lt;m_rgb r=&quot;C5&quot; g=&quot;5A&quot; b=&quot;1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 comprehensive contractual framework is required to setup the communication network core team with three potential approaches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A7AE513160637499A416AF54292D226" ma:contentTypeVersion="4" ma:contentTypeDescription="Új dokumentum létrehozása." ma:contentTypeScope="" ma:versionID="e5074553d3dab9043998cf22e8619086">
  <xsd:schema xmlns:xsd="http://www.w3.org/2001/XMLSchema" xmlns:xs="http://www.w3.org/2001/XMLSchema" xmlns:p="http://schemas.microsoft.com/office/2006/metadata/properties" xmlns:ns2="953f9082-6e39-45d0-bd97-dc638e57ffa5" xmlns:ns3="66c77d36-84bd-42f1-8917-3724bdac86b3" xmlns:ns4="16c13f3d-9479-4ee4-b28c-57bd29504192" targetNamespace="http://schemas.microsoft.com/office/2006/metadata/properties" ma:root="true" ma:fieldsID="dd28b77fcc1b16871d01b25c12dba88a" ns2:_="" ns3:_="" ns4:_="">
    <xsd:import namespace="953f9082-6e39-45d0-bd97-dc638e57ffa5"/>
    <xsd:import namespace="66c77d36-84bd-42f1-8917-3724bdac86b3"/>
    <xsd:import namespace="16c13f3d-9479-4ee4-b28c-57bd295041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gjegyz_x00e9_s" minOccurs="0"/>
                <xsd:element ref="ns4:Kommente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f9082-6e39-45d0-bd97-dc638e57ff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77d36-84bd-42f1-8917-3724bdac8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13f3d-9479-4ee4-b28c-57bd29504192" elementFormDefault="qualified">
    <xsd:import namespace="http://schemas.microsoft.com/office/2006/documentManagement/types"/>
    <xsd:import namespace="http://schemas.microsoft.com/office/infopath/2007/PartnerControls"/>
    <xsd:element name="Megjegyz_x00e9_s" ma:index="13" nillable="true" ma:displayName="Megjegyzés" ma:internalName="Megjegyz_x00e9_s">
      <xsd:simpleType>
        <xsd:restriction base="dms:Note">
          <xsd:maxLength value="255"/>
        </xsd:restriction>
      </xsd:simpleType>
    </xsd:element>
    <xsd:element name="Kommentek" ma:index="14" nillable="true" ma:displayName="Kommentek" ma:description="Megjegyzés oszlop az anyagokhoz" ma:internalName="Kommente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3f9082-6e39-45d0-bd97-dc638e57ffa5">MAVIR-759556768-1178</_dlc_DocId>
    <_dlc_DocIdUrl xmlns="953f9082-6e39-45d0-bd97-dc638e57ffa5">
      <Url>https://sharepoint.mavir.local/csoportmunka/KAB/_layouts/15/DocIdRedir.aspx?ID=MAVIR-759556768-1178</Url>
      <Description>MAVIR-759556768-1178</Description>
    </_dlc_DocIdUrl>
    <Kommentek xmlns="16c13f3d-9479-4ee4-b28c-57bd29504192" xsi:nil="true"/>
    <Megjegyz_x00e9_s xmlns="16c13f3d-9479-4ee4-b28c-57bd29504192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B58B5C-0DA8-44F8-A68B-29FD11347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f9082-6e39-45d0-bd97-dc638e57ffa5"/>
    <ds:schemaRef ds:uri="66c77d36-84bd-42f1-8917-3724bdac86b3"/>
    <ds:schemaRef ds:uri="16c13f3d-9479-4ee4-b28c-57bd29504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C903AC-6D77-44DC-B93D-10DD24625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137DE7-156C-47CE-B126-22924246A0BA}">
  <ds:schemaRefs>
    <ds:schemaRef ds:uri="953f9082-6e39-45d0-bd97-dc638e57ff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13f3d-9479-4ee4-b28c-57bd29504192"/>
    <ds:schemaRef ds:uri="66c77d36-84bd-42f1-8917-3724bdac86b3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A135DEC-1C11-4F1D-9279-8606B25543B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125</Words>
  <Application>Microsoft Office PowerPoint</Application>
  <PresentationFormat>Szélesvásznú</PresentationFormat>
  <Paragraphs>42</Paragraphs>
  <Slides>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Office-téma</vt:lpstr>
      <vt:lpstr>think-cell Slide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Bors Judit</dc:creator>
  <cp:lastModifiedBy>Szücs Gábor</cp:lastModifiedBy>
  <cp:revision>406</cp:revision>
  <dcterms:created xsi:type="dcterms:W3CDTF">2022-12-17T10:09:50Z</dcterms:created>
  <dcterms:modified xsi:type="dcterms:W3CDTF">2025-05-31T21:10:04Z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0x010100CA7AE513160637499A416AF54292D226</vt:lpwstr>
  </property>
  <property fmtid="{D5CDD505-2E9C-101B-9397-08002B2CF9AE}" pid="3" name="_dlc_DocIdItemGuid">
    <vt:lpwstr>447fbcdf-1ff2-47d9-8390-30c50b5c3dd7</vt:lpwstr>
  </property>
</Properties>
</file>