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9" r:id="rId2"/>
    <p:sldId id="398" r:id="rId3"/>
    <p:sldId id="380" r:id="rId4"/>
    <p:sldId id="391" r:id="rId5"/>
    <p:sldId id="396" r:id="rId6"/>
    <p:sldId id="377" r:id="rId7"/>
    <p:sldId id="397" r:id="rId8"/>
    <p:sldId id="383" r:id="rId9"/>
    <p:sldId id="392" r:id="rId10"/>
    <p:sldId id="394" r:id="rId11"/>
  </p:sldIdLst>
  <p:sldSz cx="12188825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816">
          <p15:clr>
            <a:srgbClr val="A4A3A4"/>
          </p15:clr>
        </p15:guide>
        <p15:guide id="3" orient="horz" pos="3840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pos="3839">
          <p15:clr>
            <a:srgbClr val="A4A3A4"/>
          </p15:clr>
        </p15:guide>
        <p15:guide id="6" pos="384">
          <p15:clr>
            <a:srgbClr val="A4A3A4"/>
          </p15:clr>
        </p15:guide>
        <p15:guide id="7" pos="72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lint Daroczy" initials="BD" lastIdx="1" clrIdx="0"/>
  <p:cmAuthor id="2" name="Balint Daroczy" initials="BD [2]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08F"/>
    <a:srgbClr val="24408F"/>
    <a:srgbClr val="2440AD"/>
    <a:srgbClr val="1A29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Közepesen sötét stílu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Világos stíl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Világos stíl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Világos stílu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7370" autoAdjust="0"/>
  </p:normalViewPr>
  <p:slideViewPr>
    <p:cSldViewPr>
      <p:cViewPr varScale="1">
        <p:scale>
          <a:sx n="98" d="100"/>
          <a:sy n="98" d="100"/>
        </p:scale>
        <p:origin x="82" y="216"/>
      </p:cViewPr>
      <p:guideLst>
        <p:guide orient="horz" pos="2160"/>
        <p:guide orient="horz" pos="816"/>
        <p:guide orient="horz" pos="3840"/>
        <p:guide orient="horz" pos="1056"/>
        <p:guide pos="3839"/>
        <p:guide pos="384"/>
        <p:guide pos="729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-3468" y="87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C02A0-C947-4278-96D1-0DB9C063DF55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3FAA7-9DA0-4163-8828-B20FAF1EB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62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381000"/>
            <a:ext cx="4572001" cy="2573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3124200"/>
            <a:ext cx="6096000" cy="5334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1000" y="8686800"/>
            <a:ext cx="4876800" cy="227013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67400" y="8686800"/>
            <a:ext cx="609600" cy="227013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000"/>
            </a:lvl1pPr>
          </a:lstStyle>
          <a:p>
            <a:fld id="{8547E1EE-0039-4797-B978-F453418260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65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600"/>
      </a:spcBef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82880" indent="-137160" algn="l" defTabSz="914400" rtl="0" eaLnBrk="1" latinLnBrk="0" hangingPunct="1">
      <a:spcBef>
        <a:spcPts val="600"/>
      </a:spcBef>
      <a:buFont typeface="HP Simplified" panose="020B0604020204020204" pitchFamily="34" charset="0"/>
      <a:buChar char="•"/>
      <a:defRPr sz="1050" kern="1200">
        <a:solidFill>
          <a:schemeClr val="tx1"/>
        </a:solidFill>
        <a:latin typeface="+mn-lt"/>
        <a:ea typeface="+mn-ea"/>
        <a:cs typeface="+mn-cs"/>
      </a:defRPr>
    </a:lvl2pPr>
    <a:lvl3pPr marL="339725" indent="-104775" algn="l" defTabSz="914400" rtl="0" eaLnBrk="1" latinLnBrk="0" hangingPunct="1">
      <a:spcBef>
        <a:spcPts val="600"/>
      </a:spcBef>
      <a:buFont typeface="HP Simplified" panose="020B0604020204020204" pitchFamily="34" charset="0"/>
      <a:buChar char="–"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515938" indent="-117475" algn="l" defTabSz="914400" rtl="0" eaLnBrk="1" latinLnBrk="0" hangingPunct="1">
      <a:spcBef>
        <a:spcPts val="600"/>
      </a:spcBef>
      <a:buFont typeface="HP Simplified" panose="020B0604020204020204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633413" indent="-117475" algn="l" defTabSz="914400" rtl="0" eaLnBrk="1" latinLnBrk="0" hangingPunct="1">
      <a:spcBef>
        <a:spcPts val="600"/>
      </a:spcBef>
      <a:buFont typeface="HP Simplified" panose="020B0604020204020204" pitchFamily="34" charset="0"/>
      <a:buChar char="–"/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037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36EA7-0E0B-D34A-962B-6F02815B6CB7}" type="slidenum">
              <a:rPr lang="en-HU" smtClean="0"/>
              <a:t>7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4138391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441" y="2763520"/>
            <a:ext cx="9141619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hu-HU" dirty="0" smtClean="0"/>
              <a:t>Főcím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441" y="4419600"/>
            <a:ext cx="9141619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Alcím, szövegdoboz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0157354" y="6478524"/>
            <a:ext cx="812588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marL="0" algn="l" defTabSz="914400" rtl="0" eaLnBrk="1" latinLnBrk="0" hangingPunct="1">
              <a:defRPr lang="hu-HU" sz="1600" kern="120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hu-HU" smtClean="0"/>
              <a:t>2020 december 4</a:t>
            </a:r>
            <a:endParaRPr lang="hu-HU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8212" y="6478524"/>
            <a:ext cx="7847569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hu-HU" smtClean="0"/>
              <a:t>MILAB Bemutatkozás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412" y="24063"/>
            <a:ext cx="2822448" cy="109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8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2020 december 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MILAB Bemutatkozás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133856"/>
            <a:ext cx="10969943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0000FF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493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2020 december 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MILAB Bemutatkozás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7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9547913" cy="762000"/>
          </a:xfrm>
        </p:spPr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441" y="1295401"/>
            <a:ext cx="5314328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65056" y="1295401"/>
            <a:ext cx="5314328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3"/>
          </p:nvPr>
        </p:nvSpPr>
        <p:spPr>
          <a:xfrm>
            <a:off x="10157354" y="6478524"/>
            <a:ext cx="812588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marL="0" algn="l" defTabSz="914400" rtl="0" eaLnBrk="1" latinLnBrk="0" hangingPunct="1">
              <a:defRPr lang="hu-HU" sz="1600" kern="120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hu-HU" smtClean="0"/>
              <a:t>2020 december 4</a:t>
            </a:r>
            <a:endParaRPr lang="hu-HU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8212" y="6478524"/>
            <a:ext cx="7847569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hu-HU" smtClean="0"/>
              <a:t>MILAB Bemutatkozás</a:t>
            </a:r>
            <a:endParaRPr lang="en-US" dirty="0"/>
          </a:p>
        </p:txBody>
      </p:sp>
      <p:pic>
        <p:nvPicPr>
          <p:cNvPr id="11" name="Kép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212" y="260684"/>
            <a:ext cx="1903746" cy="73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6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10969943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441" y="1295400"/>
            <a:ext cx="5314328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441" y="1676400"/>
            <a:ext cx="5314328" cy="44196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65056" y="1295400"/>
            <a:ext cx="5314328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65056" y="1676400"/>
            <a:ext cx="5314328" cy="44196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2020 december 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MILAB Bemutatkozás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7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133856"/>
            <a:ext cx="10969943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0000FF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10969943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441" y="1676399"/>
            <a:ext cx="5314328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441" y="2057401"/>
            <a:ext cx="5314328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65056" y="1676399"/>
            <a:ext cx="5314328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65056" y="2057401"/>
            <a:ext cx="5314328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2020 december 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MILAB Bemutatkozás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2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10969943" cy="762000"/>
          </a:xfrm>
        </p:spPr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2020 december 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MILAB Bemutatkozás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295400"/>
            <a:ext cx="3412871" cy="4800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387977" y="1295400"/>
            <a:ext cx="3412871" cy="4800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8166513" y="1295400"/>
            <a:ext cx="3412871" cy="4800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08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10969943" cy="762000"/>
          </a:xfrm>
        </p:spPr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2020 december 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MILAB Bemutatkozás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441" y="1295400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387977" y="1295400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8166513" y="1295400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676400"/>
            <a:ext cx="3412871" cy="4419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387977" y="1676400"/>
            <a:ext cx="3412871" cy="4419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8166513" y="1676400"/>
            <a:ext cx="3412871" cy="4419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6696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10969943" cy="762000"/>
          </a:xfrm>
        </p:spPr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2020 december 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MILAB Bemutatkozás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09441" y="1133856"/>
            <a:ext cx="10969943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441" y="1676399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387977" y="1676399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8166513" y="1676399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2057400"/>
            <a:ext cx="3412871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387977" y="2057400"/>
            <a:ext cx="3412871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8166513" y="2057400"/>
            <a:ext cx="3412871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377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441" y="1295401"/>
            <a:ext cx="7618016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532178" y="1295400"/>
            <a:ext cx="3047206" cy="480060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szerkesztése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2020 december 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MILAB Bemutatkozás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0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" y="1295400"/>
            <a:ext cx="6703854" cy="48006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78960" y="1295400"/>
            <a:ext cx="3900424" cy="480060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2020 december 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MILAB Bemutatkozás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9141619" cy="18288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hu-HU" dirty="0" smtClean="0"/>
              <a:t>Cím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441" y="2438400"/>
            <a:ext cx="9141619" cy="3169920"/>
          </a:xfrm>
        </p:spPr>
        <p:txBody>
          <a:bodyPr anchor="t">
            <a:no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Szövegdoboz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2020 december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MILAB Bemutatkozás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20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" y="1295400"/>
            <a:ext cx="6703854" cy="48006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2020 december 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MILAB Bemutatkozás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678960" y="1295400"/>
            <a:ext cx="3900424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5244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" y="1295400"/>
            <a:ext cx="5314328" cy="3505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2020 december 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MILAB Bemutatkozás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6265056" y="1295400"/>
            <a:ext cx="5314328" cy="3505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441" y="4953000"/>
            <a:ext cx="5314328" cy="113049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formázása</a:t>
            </a:r>
            <a:endParaRPr lang="en-US" dirty="0" smtClean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6265056" y="4953000"/>
            <a:ext cx="5314328" cy="113049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formázása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0210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" y="1295400"/>
            <a:ext cx="3412871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2020 december 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MILAB Bemutatkozás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441" y="4211392"/>
            <a:ext cx="3412871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formázása</a:t>
            </a:r>
            <a:endParaRPr lang="en-US" dirty="0" smtClean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4387977" y="1295400"/>
            <a:ext cx="3412871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6"/>
          </p:nvPr>
        </p:nvSpPr>
        <p:spPr>
          <a:xfrm>
            <a:off x="8166513" y="1295400"/>
            <a:ext cx="3412871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4387977" y="4211392"/>
            <a:ext cx="3412871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formázása</a:t>
            </a:r>
            <a:endParaRPr lang="en-US" dirty="0" smtClean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8166513" y="4211392"/>
            <a:ext cx="3412871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formázása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611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2020 december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MILAB Bemutatkozás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1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10567712" y="304801"/>
            <a:ext cx="1011672" cy="5791200"/>
          </a:xfrm>
        </p:spPr>
        <p:txBody>
          <a:bodyPr vert="eaVert"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304801"/>
            <a:ext cx="9649486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2020 december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MILAB Bemutatkozás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3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al 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9141619" cy="9906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hu-HU" dirty="0" smtClean="0"/>
              <a:t>Cím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08013" y="1524000"/>
            <a:ext cx="9144000" cy="4648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07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al 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9141619" cy="18288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hu-HU" dirty="0" smtClean="0"/>
              <a:t>Cím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608012" y="2362200"/>
            <a:ext cx="4953000" cy="403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713413" y="23622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3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al Section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8013" y="457200"/>
            <a:ext cx="11049000" cy="5943600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40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9523571" cy="762000"/>
          </a:xfrm>
        </p:spPr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0157354" y="6478524"/>
            <a:ext cx="812588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marL="0" algn="l" defTabSz="914400" rtl="0" eaLnBrk="1" latinLnBrk="0" hangingPunct="1">
              <a:defRPr lang="hu-HU" sz="1600" kern="120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hu-HU" smtClean="0"/>
              <a:t>2020 december 4</a:t>
            </a:r>
            <a:endParaRPr lang="hu-HU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8212" y="6478524"/>
            <a:ext cx="7847569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hu-HU" smtClean="0"/>
              <a:t>MILAB Bemutatkozás</a:t>
            </a:r>
            <a:endParaRPr lang="en-US" dirty="0"/>
          </a:p>
        </p:txBody>
      </p:sp>
      <p:pic>
        <p:nvPicPr>
          <p:cNvPr id="11" name="Kép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812" y="224588"/>
            <a:ext cx="2067400" cy="80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0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9828371" cy="762000"/>
          </a:xfrm>
        </p:spPr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2020 december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MILAB Bemutatkozás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133856"/>
            <a:ext cx="10969943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0000FF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441" y="1676400"/>
            <a:ext cx="10969943" cy="4419601"/>
          </a:xfrm>
        </p:spPr>
        <p:txBody>
          <a:bodyPr/>
          <a:lstStyle/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pic>
        <p:nvPicPr>
          <p:cNvPr id="9" name="Kép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82" y="685800"/>
            <a:ext cx="89913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5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9828371" cy="762000"/>
          </a:xfrm>
        </p:spPr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2020 december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MILAB Bemutatkozás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133856"/>
            <a:ext cx="10969943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0000FF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09441" y="1661890"/>
            <a:ext cx="10969943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441" y="2057400"/>
            <a:ext cx="10969943" cy="4038600"/>
          </a:xfrm>
        </p:spPr>
        <p:txBody>
          <a:bodyPr/>
          <a:lstStyle/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pic>
        <p:nvPicPr>
          <p:cNvPr id="10" name="Kép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82" y="685800"/>
            <a:ext cx="89913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21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2020 december 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MILAB Bemutatkozás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4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71372" cy="76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Master </a:t>
            </a:r>
            <a:r>
              <a:rPr lang="en-US" dirty="0" err="1" smtClean="0"/>
              <a:t>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295401"/>
            <a:ext cx="10969943" cy="4800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57354" y="6478524"/>
            <a:ext cx="812588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marL="0" algn="l" defTabSz="914400" rtl="0" eaLnBrk="1" latinLnBrk="0" hangingPunct="1">
              <a:defRPr lang="hu-HU" sz="1600" kern="120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hu-HU" smtClean="0"/>
              <a:t>2020 december 4</a:t>
            </a: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8212" y="6478524"/>
            <a:ext cx="7847569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hu-HU" smtClean="0"/>
              <a:t>MILAB Bemutatkozás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1611" y="6478524"/>
            <a:ext cx="304721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lang="en-US" sz="1600" kern="120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0DE720E-C72B-42F0-AD69-52D60E3C605E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65477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75" r:id="rId3"/>
    <p:sldLayoutId id="2147483676" r:id="rId4"/>
    <p:sldLayoutId id="2147483677" r:id="rId5"/>
    <p:sldLayoutId id="2147483650" r:id="rId6"/>
    <p:sldLayoutId id="2147483663" r:id="rId7"/>
    <p:sldLayoutId id="2147483664" r:id="rId8"/>
    <p:sldLayoutId id="2147483654" r:id="rId9"/>
    <p:sldLayoutId id="2147483665" r:id="rId10"/>
    <p:sldLayoutId id="2147483655" r:id="rId11"/>
    <p:sldLayoutId id="2147483652" r:id="rId12"/>
    <p:sldLayoutId id="2147483653" r:id="rId13"/>
    <p:sldLayoutId id="2147483666" r:id="rId14"/>
    <p:sldLayoutId id="2147483667" r:id="rId15"/>
    <p:sldLayoutId id="2147483668" r:id="rId16"/>
    <p:sldLayoutId id="2147483669" r:id="rId17"/>
    <p:sldLayoutId id="2147483656" r:id="rId18"/>
    <p:sldLayoutId id="2147483657" r:id="rId19"/>
    <p:sldLayoutId id="2147483670" r:id="rId20"/>
    <p:sldLayoutId id="2147483671" r:id="rId21"/>
    <p:sldLayoutId id="2147483672" r:id="rId22"/>
    <p:sldLayoutId id="2147483658" r:id="rId23"/>
    <p:sldLayoutId id="2147483659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Font typeface="HP Simplified" panose="020B0604020204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HP Simplified" panose="020B0604020204020204" pitchFamily="34" charset="0"/>
        <a:buChar char="–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914400" rtl="0" eaLnBrk="1" latinLnBrk="0" hangingPunct="1">
        <a:lnSpc>
          <a:spcPct val="90000"/>
        </a:lnSpc>
        <a:spcBef>
          <a:spcPts val="600"/>
        </a:spcBef>
        <a:buFont typeface="HP Simplified" panose="020B0604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3716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68680" indent="-137160" algn="l" defTabSz="914400" rtl="0" eaLnBrk="1" latinLnBrk="0" hangingPunct="1">
        <a:lnSpc>
          <a:spcPct val="90000"/>
        </a:lnSpc>
        <a:spcBef>
          <a:spcPts val="600"/>
        </a:spcBef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51560" indent="-13716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" indent="-137160" algn="l" defTabSz="914400" rtl="0" eaLnBrk="1" latinLnBrk="0" hangingPunct="1">
        <a:lnSpc>
          <a:spcPct val="90000"/>
        </a:lnSpc>
        <a:spcBef>
          <a:spcPts val="600"/>
        </a:spcBef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" indent="-137160" algn="l" defTabSz="914400" rtl="0" eaLnBrk="1" latinLnBrk="0" hangingPunct="1">
        <a:lnSpc>
          <a:spcPct val="90000"/>
        </a:lnSpc>
        <a:spcBef>
          <a:spcPts val="600"/>
        </a:spcBef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g"/><Relationship Id="rId9" Type="http://schemas.openxmlformats.org/officeDocument/2006/relationships/image" Target="../media/image11.png"/><Relationship Id="rId14" Type="http://schemas.openxmlformats.org/officeDocument/2006/relationships/image" Target="../media/image1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5.png"/><Relationship Id="rId3" Type="http://schemas.openxmlformats.org/officeDocument/2006/relationships/hyperlink" Target="https://milab.hu/" TargetMode="Externa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hyperlink" Target="mailto:milab@sztaki.hu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g"/><Relationship Id="rId9" Type="http://schemas.openxmlformats.org/officeDocument/2006/relationships/image" Target="../media/image11.png"/><Relationship Id="rId1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8.png"/><Relationship Id="rId7" Type="http://schemas.openxmlformats.org/officeDocument/2006/relationships/image" Target="../media/image1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0" Type="http://schemas.openxmlformats.org/officeDocument/2006/relationships/image" Target="../media/image23.jpeg"/><Relationship Id="rId4" Type="http://schemas.openxmlformats.org/officeDocument/2006/relationships/image" Target="../media/image19.pn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milab.hu/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Tartalom hely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0" t="20634" r="44188" b="62657"/>
          <a:stretch/>
        </p:blipFill>
        <p:spPr>
          <a:xfrm>
            <a:off x="2529421" y="189738"/>
            <a:ext cx="6483222" cy="13238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756" y="152400"/>
            <a:ext cx="9980772" cy="1427044"/>
          </a:xfrm>
        </p:spPr>
        <p:txBody>
          <a:bodyPr/>
          <a:lstStyle/>
          <a:p>
            <a:r>
              <a:rPr lang="en-GB" sz="4400" dirty="0" smtClean="0">
                <a:latin typeface="Arial"/>
                <a:cs typeface="Arial"/>
              </a:rPr>
              <a:t>MILAB</a:t>
            </a:r>
            <a:br>
              <a:rPr lang="en-GB" sz="4400" dirty="0" smtClean="0">
                <a:latin typeface="Arial"/>
                <a:cs typeface="Arial"/>
              </a:rPr>
            </a:br>
            <a:endParaRPr lang="en-US" sz="4400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5612" y="1676400"/>
            <a:ext cx="8915399" cy="1713035"/>
          </a:xfrm>
        </p:spPr>
        <p:txBody>
          <a:bodyPr/>
          <a:lstStyle/>
          <a:p>
            <a:r>
              <a:rPr lang="hu-HU" sz="2400" b="1" dirty="0" smtClean="0">
                <a:latin typeface="Arial"/>
                <a:cs typeface="Arial"/>
              </a:rPr>
              <a:t>Benczúr</a:t>
            </a:r>
            <a:r>
              <a:rPr lang="en-GB" sz="2400" b="1" dirty="0" smtClean="0">
                <a:latin typeface="Arial"/>
                <a:cs typeface="Arial"/>
              </a:rPr>
              <a:t> </a:t>
            </a:r>
            <a:r>
              <a:rPr lang="hu-HU" sz="2400" b="1" dirty="0" smtClean="0">
                <a:latin typeface="Arial"/>
                <a:cs typeface="Arial"/>
              </a:rPr>
              <a:t>András</a:t>
            </a:r>
            <a:endParaRPr lang="hu-HU" sz="2400" dirty="0" smtClean="0">
              <a:latin typeface="Arial"/>
              <a:cs typeface="Arial"/>
            </a:endParaRPr>
          </a:p>
          <a:p>
            <a:r>
              <a:rPr lang="en-GB" sz="2400" dirty="0" err="1" smtClean="0">
                <a:latin typeface="Arial"/>
                <a:cs typeface="Arial"/>
              </a:rPr>
              <a:t>Szakmai</a:t>
            </a:r>
            <a:r>
              <a:rPr lang="en-GB" sz="2400" dirty="0" smtClean="0">
                <a:latin typeface="Arial"/>
                <a:cs typeface="Arial"/>
              </a:rPr>
              <a:t> </a:t>
            </a:r>
            <a:r>
              <a:rPr lang="en-GB" sz="2400" dirty="0" err="1" smtClean="0">
                <a:latin typeface="Arial"/>
                <a:cs typeface="Arial"/>
              </a:rPr>
              <a:t>vezető</a:t>
            </a:r>
            <a:endParaRPr lang="en-GB" sz="2400" dirty="0" smtClean="0">
              <a:latin typeface="Arial"/>
              <a:cs typeface="Arial"/>
            </a:endParaRPr>
          </a:p>
          <a:p>
            <a:endParaRPr lang="en-GB" sz="2400" dirty="0">
              <a:latin typeface="Arial"/>
              <a:cs typeface="Arial"/>
            </a:endParaRPr>
          </a:p>
          <a:p>
            <a:r>
              <a:rPr lang="en-GB" sz="2400" b="1" dirty="0" err="1" smtClean="0">
                <a:latin typeface="Arial"/>
                <a:cs typeface="Arial"/>
              </a:rPr>
              <a:t>Érdi-Krausz</a:t>
            </a:r>
            <a:r>
              <a:rPr lang="en-GB" sz="2400" b="1" dirty="0" smtClean="0">
                <a:latin typeface="Arial"/>
                <a:cs typeface="Arial"/>
              </a:rPr>
              <a:t> </a:t>
            </a:r>
            <a:r>
              <a:rPr lang="en-GB" sz="2400" b="1" dirty="0" err="1" smtClean="0">
                <a:latin typeface="Arial"/>
                <a:cs typeface="Arial"/>
              </a:rPr>
              <a:t>Gábor</a:t>
            </a:r>
            <a:endParaRPr lang="en-GB" sz="2400" b="1" dirty="0" smtClean="0">
              <a:latin typeface="Arial"/>
              <a:cs typeface="Arial"/>
            </a:endParaRPr>
          </a:p>
          <a:p>
            <a:r>
              <a:rPr lang="en-GB" sz="2400" dirty="0" err="1" smtClean="0">
                <a:latin typeface="Arial"/>
                <a:cs typeface="Arial"/>
              </a:rPr>
              <a:t>Projektkoordinátor</a:t>
            </a:r>
            <a:endParaRPr lang="en-GB" sz="2400" dirty="0" smtClean="0">
              <a:latin typeface="Arial"/>
              <a:cs typeface="Arial"/>
            </a:endParaRPr>
          </a:p>
          <a:p>
            <a:endParaRPr lang="en-GB" sz="2400" dirty="0">
              <a:latin typeface="Arial"/>
              <a:cs typeface="Arial"/>
            </a:endParaRPr>
          </a:p>
          <a:p>
            <a:r>
              <a:rPr lang="en-GB" sz="2400" dirty="0" smtClean="0"/>
              <a:t>milab@sztaki.hu</a:t>
            </a:r>
            <a:endParaRPr lang="en-GB" sz="2400" dirty="0"/>
          </a:p>
        </p:txBody>
      </p:sp>
      <p:sp>
        <p:nvSpPr>
          <p:cNvPr id="5" name="AutoShape 4" descr="SEMMELWEIS EGYETEM Arculati kéziköny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artalom helye 7"/>
          <p:cNvSpPr txBox="1">
            <a:spLocks/>
          </p:cNvSpPr>
          <p:nvPr/>
        </p:nvSpPr>
        <p:spPr>
          <a:xfrm>
            <a:off x="4570412" y="2057400"/>
            <a:ext cx="3697220" cy="3581400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HP Simplified" panose="020B0604020204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HP Simplified" panose="020B0604020204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HP Simplified" panose="020B0604020204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HP Simplified" panose="020B0604020204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GB" dirty="0"/>
              <a:t>SZTAKI</a:t>
            </a: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hu-HU" dirty="0"/>
              <a:t>Rényi</a:t>
            </a:r>
            <a:r>
              <a:rPr lang="en-GB" dirty="0"/>
              <a:t> </a:t>
            </a:r>
            <a:r>
              <a:rPr lang="en-GB" dirty="0" err="1"/>
              <a:t>Intézet</a:t>
            </a:r>
            <a:endParaRPr lang="en-GB" dirty="0"/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GB" dirty="0"/>
              <a:t>BME</a:t>
            </a: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GB" dirty="0"/>
              <a:t>ELTE</a:t>
            </a: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GB" dirty="0"/>
              <a:t>SOTE</a:t>
            </a: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GB" dirty="0"/>
              <a:t>SZTE (Szeged)</a:t>
            </a: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GB" dirty="0"/>
              <a:t>SZE (</a:t>
            </a:r>
            <a:r>
              <a:rPr lang="en-GB" dirty="0" err="1"/>
              <a:t>Győr</a:t>
            </a:r>
            <a:r>
              <a:rPr lang="en-GB" dirty="0"/>
              <a:t>)</a:t>
            </a: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GB" dirty="0"/>
              <a:t>KOKI</a:t>
            </a: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GB" dirty="0"/>
              <a:t>TK</a:t>
            </a: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GB" dirty="0" err="1"/>
              <a:t>Nemzetbiztonsági</a:t>
            </a:r>
            <a:r>
              <a:rPr lang="en-GB" dirty="0"/>
              <a:t> </a:t>
            </a:r>
            <a:r>
              <a:rPr lang="en-GB" dirty="0" err="1"/>
              <a:t>Szakszolgálat</a:t>
            </a:r>
            <a:endParaRPr lang="hu-HU" dirty="0"/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187" y="1219200"/>
            <a:ext cx="1022417" cy="1022683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812" y="2260458"/>
            <a:ext cx="1368636" cy="1368993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260" y="3021272"/>
            <a:ext cx="1245249" cy="1242563"/>
          </a:xfrm>
          <a:prstGeom prst="rect">
            <a:avLst/>
          </a:prstGeom>
        </p:spPr>
      </p:pic>
      <p:pic>
        <p:nvPicPr>
          <p:cNvPr id="20" name="Picture 2" descr="Erasmus+ staff week at BME in June – T.I.M.E. Associati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873" y="1353566"/>
            <a:ext cx="2639206" cy="74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787" y="2965180"/>
            <a:ext cx="1275292" cy="1275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7" descr="Széchenyi István Egyetem – Wikipédi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631" y="3710413"/>
            <a:ext cx="1046973" cy="138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448" y="2180697"/>
            <a:ext cx="2484053" cy="77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2" descr="https://tk.mta.hu/img/logos/tk_logo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53" b="28604"/>
          <a:stretch/>
        </p:blipFill>
        <p:spPr bwMode="auto">
          <a:xfrm>
            <a:off x="9406609" y="4453589"/>
            <a:ext cx="1319771" cy="67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5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E4E4E4"/>
              </a:clrFrom>
              <a:clrTo>
                <a:srgbClr val="E4E4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787" y="4263835"/>
            <a:ext cx="1310734" cy="127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átum hely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hu-HU" smtClean="0"/>
              <a:t>2020 december 4</a:t>
            </a:r>
            <a:endParaRPr lang="hu-HU" dirty="0"/>
          </a:p>
        </p:txBody>
      </p:sp>
      <p:sp>
        <p:nvSpPr>
          <p:cNvPr id="12" name="Élőláb helye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smtClean="0"/>
              <a:t>MILAB Bemutatkozás</a:t>
            </a:r>
            <a:endParaRPr lang="en-US" dirty="0"/>
          </a:p>
        </p:txBody>
      </p:sp>
      <p:sp>
        <p:nvSpPr>
          <p:cNvPr id="13" name="Dia számának hely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1</a:t>
            </a:fld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2" t="1" r="3052" b="47464"/>
          <a:stretch/>
        </p:blipFill>
        <p:spPr>
          <a:xfrm>
            <a:off x="3496237" y="1556044"/>
            <a:ext cx="1328235" cy="1371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8" b="17905"/>
          <a:stretch/>
        </p:blipFill>
        <p:spPr>
          <a:xfrm>
            <a:off x="3528030" y="2991789"/>
            <a:ext cx="1332074" cy="14664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608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608012" y="381000"/>
            <a:ext cx="9547913" cy="762000"/>
          </a:xfrm>
        </p:spPr>
        <p:txBody>
          <a:bodyPr/>
          <a:lstStyle/>
          <a:p>
            <a:r>
              <a:rPr lang="en-GB" sz="4000" dirty="0" err="1" smtClean="0"/>
              <a:t>Összefoglalás</a:t>
            </a:r>
            <a:endParaRPr lang="hu-HU" sz="4000" dirty="0"/>
          </a:p>
        </p:txBody>
      </p:sp>
      <p:sp>
        <p:nvSpPr>
          <p:cNvPr id="8" name="Alcím 7"/>
          <p:cNvSpPr>
            <a:spLocks noGrp="1"/>
          </p:cNvSpPr>
          <p:nvPr>
            <p:ph sz="half" idx="1"/>
          </p:nvPr>
        </p:nvSpPr>
        <p:spPr>
          <a:xfrm>
            <a:off x="609440" y="1295401"/>
            <a:ext cx="6551771" cy="48006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hu-HU" sz="2000" dirty="0" smtClean="0"/>
              <a:t>Cél a hálózatosodás, intézmények között együttműködés, kritikus tömeg</a:t>
            </a:r>
          </a:p>
          <a:p>
            <a:pPr>
              <a:lnSpc>
                <a:spcPct val="120000"/>
              </a:lnSpc>
            </a:pPr>
            <a:r>
              <a:rPr lang="en-GB" dirty="0" err="1" smtClean="0"/>
              <a:t>Kapcsolatfelvétel</a:t>
            </a:r>
            <a:r>
              <a:rPr lang="en-GB" dirty="0" smtClean="0"/>
              <a:t>, </a:t>
            </a:r>
            <a:r>
              <a:rPr lang="en-GB" dirty="0" err="1" smtClean="0"/>
              <a:t>kutatási</a:t>
            </a:r>
            <a:r>
              <a:rPr lang="en-GB" dirty="0" smtClean="0"/>
              <a:t>, </a:t>
            </a:r>
            <a:r>
              <a:rPr lang="en-GB" dirty="0" err="1" smtClean="0"/>
              <a:t>együttműködési</a:t>
            </a:r>
            <a:r>
              <a:rPr lang="en-GB" dirty="0" smtClean="0"/>
              <a:t> </a:t>
            </a:r>
            <a:r>
              <a:rPr lang="en-GB" dirty="0" err="1" smtClean="0"/>
              <a:t>lehetőségek</a:t>
            </a:r>
            <a:r>
              <a:rPr lang="en-GB" dirty="0" smtClean="0"/>
              <a:t> </a:t>
            </a:r>
            <a:r>
              <a:rPr lang="en-GB" dirty="0" err="1" smtClean="0"/>
              <a:t>koordinált</a:t>
            </a:r>
            <a:r>
              <a:rPr lang="en-GB" dirty="0" smtClean="0"/>
              <a:t> </a:t>
            </a:r>
            <a:r>
              <a:rPr lang="en-GB" dirty="0" err="1" smtClean="0"/>
              <a:t>keresése</a:t>
            </a:r>
            <a:endParaRPr lang="en-GB" dirty="0" smtClean="0"/>
          </a:p>
          <a:p>
            <a:pPr>
              <a:lnSpc>
                <a:spcPct val="120000"/>
              </a:lnSpc>
            </a:pPr>
            <a:r>
              <a:rPr lang="hu-HU" dirty="0" smtClean="0"/>
              <a:t>Online </a:t>
            </a:r>
            <a:r>
              <a:rPr lang="hu-HU" dirty="0"/>
              <a:t>(esetleg hibrid) rendezvények </a:t>
            </a:r>
            <a:r>
              <a:rPr lang="en-GB" dirty="0" err="1" smtClean="0"/>
              <a:t>folyamatosan</a:t>
            </a:r>
            <a:endParaRPr lang="en-GB" dirty="0" smtClean="0"/>
          </a:p>
          <a:p>
            <a:pPr>
              <a:lnSpc>
                <a:spcPct val="120000"/>
              </a:lnSpc>
            </a:pPr>
            <a:endParaRPr lang="en-GB" dirty="0"/>
          </a:p>
          <a:p>
            <a:pPr marL="0" indent="0">
              <a:lnSpc>
                <a:spcPct val="120000"/>
              </a:lnSpc>
              <a:buNone/>
            </a:pPr>
            <a:r>
              <a:rPr lang="en-GB" dirty="0" smtClean="0">
                <a:hlinkClick r:id="rId2"/>
              </a:rPr>
              <a:t>milab@sztaki.hu</a:t>
            </a:r>
            <a:endParaRPr lang="en-GB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GB" dirty="0" smtClean="0">
                <a:hlinkClick r:id="rId3"/>
              </a:rPr>
              <a:t>https://milab.hu/</a:t>
            </a:r>
            <a:r>
              <a:rPr lang="en-GB" dirty="0" smtClean="0"/>
              <a:t> </a:t>
            </a:r>
            <a:endParaRPr lang="hu-HU" dirty="0"/>
          </a:p>
          <a:p>
            <a:pPr>
              <a:lnSpc>
                <a:spcPct val="120000"/>
              </a:lnSpc>
            </a:pPr>
            <a:endParaRPr lang="hu-HU" dirty="0" smtClean="0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hu-HU" smtClean="0"/>
              <a:t>2020 december 4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smtClean="0"/>
              <a:t>MILAB Bemutatkozás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10</a:t>
            </a:fld>
            <a:endParaRPr lang="en-US"/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187" y="1925196"/>
            <a:ext cx="1022417" cy="1022683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812" y="2966454"/>
            <a:ext cx="1368636" cy="1368993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260" y="3727268"/>
            <a:ext cx="1245249" cy="1242563"/>
          </a:xfrm>
          <a:prstGeom prst="rect">
            <a:avLst/>
          </a:prstGeom>
        </p:spPr>
      </p:pic>
      <p:pic>
        <p:nvPicPr>
          <p:cNvPr id="19" name="Picture 2" descr="Erasmus+ staff week at BME in June – T.I.M.E. Associati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873" y="2059562"/>
            <a:ext cx="2639206" cy="74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787" y="3671176"/>
            <a:ext cx="1275292" cy="1275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" descr="Széchenyi István Egyetem – Wikipédi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631" y="4416409"/>
            <a:ext cx="1046973" cy="138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448" y="2886693"/>
            <a:ext cx="2484053" cy="77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2" descr="https://tk.mta.hu/img/logos/tk_logo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53" b="28604"/>
          <a:stretch/>
        </p:blipFill>
        <p:spPr bwMode="auto">
          <a:xfrm>
            <a:off x="9406609" y="5159585"/>
            <a:ext cx="1319771" cy="67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5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E4E4E4"/>
              </a:clrFrom>
              <a:clrTo>
                <a:srgbClr val="E4E4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787" y="4969831"/>
            <a:ext cx="1310734" cy="127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Tartalom helye 3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0" t="20634" r="44188" b="62657"/>
          <a:stretch/>
        </p:blipFill>
        <p:spPr>
          <a:xfrm>
            <a:off x="6888069" y="76200"/>
            <a:ext cx="5224479" cy="1066800"/>
          </a:xfrm>
          <a:prstGeom prst="rect">
            <a:avLst/>
          </a:prstGeom>
        </p:spPr>
      </p:pic>
      <p:pic>
        <p:nvPicPr>
          <p:cNvPr id="26" name="Kép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965" y="1003102"/>
            <a:ext cx="2822448" cy="109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30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Mesterséges</a:t>
            </a:r>
            <a:r>
              <a:rPr lang="en-GB" dirty="0" smtClean="0"/>
              <a:t> </a:t>
            </a:r>
            <a:r>
              <a:rPr lang="en-GB" dirty="0" err="1" smtClean="0"/>
              <a:t>Intelligencia</a:t>
            </a:r>
            <a:r>
              <a:rPr lang="en-GB" dirty="0" smtClean="0"/>
              <a:t> </a:t>
            </a:r>
            <a:r>
              <a:rPr lang="en-GB" dirty="0" err="1" smtClean="0"/>
              <a:t>Koalíció</a:t>
            </a:r>
            <a:r>
              <a:rPr lang="en-GB" dirty="0" smtClean="0"/>
              <a:t>, MI </a:t>
            </a:r>
            <a:r>
              <a:rPr lang="en-GB" dirty="0" err="1" smtClean="0"/>
              <a:t>Országstratégia</a:t>
            </a:r>
            <a:r>
              <a:rPr lang="en-GB" dirty="0" smtClean="0"/>
              <a:t>, MI </a:t>
            </a:r>
            <a:r>
              <a:rPr lang="en-GB" dirty="0" err="1" smtClean="0"/>
              <a:t>Nemzeti</a:t>
            </a:r>
            <a:r>
              <a:rPr lang="en-GB" dirty="0" smtClean="0"/>
              <a:t> </a:t>
            </a:r>
            <a:r>
              <a:rPr lang="en-GB" dirty="0" err="1" smtClean="0"/>
              <a:t>Labor</a:t>
            </a:r>
            <a:endParaRPr lang="hu-HU" dirty="0"/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ACC20333-1819-F941-9DC6-6EC61C0ADE8D}"/>
              </a:ext>
            </a:extLst>
          </p:cNvPr>
          <p:cNvCxnSpPr>
            <a:cxnSpLocks/>
          </p:cNvCxnSpPr>
          <p:nvPr/>
        </p:nvCxnSpPr>
        <p:spPr>
          <a:xfrm flipV="1">
            <a:off x="368135" y="3184530"/>
            <a:ext cx="11125365" cy="533"/>
          </a:xfrm>
          <a:prstGeom prst="straightConnector1">
            <a:avLst/>
          </a:prstGeom>
          <a:noFill/>
          <a:ln w="28575" cap="flat" cmpd="sng" algn="ctr">
            <a:solidFill>
              <a:srgbClr val="E7E5E5">
                <a:lumMod val="75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2A837456-CD29-2E45-8B17-2979E99DEF92}"/>
              </a:ext>
            </a:extLst>
          </p:cNvPr>
          <p:cNvSpPr txBox="1"/>
          <p:nvPr/>
        </p:nvSpPr>
        <p:spPr>
          <a:xfrm>
            <a:off x="335799" y="1658799"/>
            <a:ext cx="21447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kern="0" dirty="0" smtClean="0">
                <a:solidFill>
                  <a:srgbClr val="38464C"/>
                </a:solidFill>
                <a:latin typeface="Roboto Regular" panose="02000000000000000000" pitchFamily="2" charset="0"/>
              </a:rPr>
              <a:t>MI </a:t>
            </a:r>
            <a:r>
              <a:rPr lang="en-GB" kern="0" dirty="0" err="1" smtClean="0">
                <a:solidFill>
                  <a:srgbClr val="38464C"/>
                </a:solidFill>
                <a:latin typeface="Roboto Regular" panose="02000000000000000000" pitchFamily="2" charset="0"/>
              </a:rPr>
              <a:t>Koalíció</a:t>
            </a:r>
            <a:r>
              <a:rPr lang="en-GB" kern="0" dirty="0" smtClean="0">
                <a:solidFill>
                  <a:srgbClr val="38464C"/>
                </a:solidFill>
                <a:latin typeface="Roboto Regular" panose="02000000000000000000" pitchFamily="2" charset="0"/>
              </a:rPr>
              <a:t> </a:t>
            </a:r>
            <a:r>
              <a:rPr lang="en-GB" kern="0" dirty="0" err="1" smtClean="0">
                <a:solidFill>
                  <a:srgbClr val="38464C"/>
                </a:solidFill>
                <a:latin typeface="Roboto Regular" panose="02000000000000000000" pitchFamily="2" charset="0"/>
              </a:rPr>
              <a:t>alapítása</a:t>
            </a:r>
            <a:endParaRPr kumimoji="0" lang="hu-HU" b="0" i="0" u="none" strike="noStrike" kern="0" cap="none" spc="0" normalizeH="0" baseline="0" noProof="0" dirty="0" smtClean="0">
              <a:ln>
                <a:noFill/>
              </a:ln>
              <a:solidFill>
                <a:srgbClr val="38464C"/>
              </a:solidFill>
              <a:effectLst/>
              <a:uLnTx/>
              <a:uFillTx/>
              <a:latin typeface="Roboto Regular" panose="02000000000000000000" pitchFamily="2" charset="0"/>
            </a:endParaRPr>
          </a:p>
          <a:p>
            <a:pPr lvl="0"/>
            <a:r>
              <a: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8464C"/>
                </a:solidFill>
                <a:effectLst/>
                <a:uLnTx/>
                <a:uFillTx/>
                <a:latin typeface="Roboto Regular" panose="02000000000000000000" pitchFamily="2" charset="0"/>
              </a:rPr>
              <a:t>2018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8464C"/>
                </a:solidFill>
                <a:effectLst/>
                <a:uLnTx/>
                <a:uFillTx/>
                <a:latin typeface="Roboto Regular" panose="02000000000000000000" pitchFamily="2" charset="0"/>
              </a:rPr>
              <a:t>-09</a:t>
            </a:r>
            <a:endParaRPr kumimoji="0" lang="hu-HU" sz="1400" b="0" i="0" u="none" strike="noStrike" kern="0" cap="none" spc="0" normalizeH="0" baseline="0" noProof="0" dirty="0" smtClean="0">
              <a:ln>
                <a:noFill/>
              </a:ln>
              <a:solidFill>
                <a:srgbClr val="38464C"/>
              </a:solidFill>
              <a:effectLst/>
              <a:uLnTx/>
              <a:uFillTx/>
              <a:latin typeface="Roboto Regular" panose="02000000000000000000" pitchFamily="2" charset="0"/>
            </a:endParaRP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B5D207D8-07A6-A044-AD07-B543C95D4D6A}"/>
              </a:ext>
            </a:extLst>
          </p:cNvPr>
          <p:cNvSpPr/>
          <p:nvPr/>
        </p:nvSpPr>
        <p:spPr>
          <a:xfrm>
            <a:off x="1073576" y="4649263"/>
            <a:ext cx="1425039" cy="1425039"/>
          </a:xfrm>
          <a:prstGeom prst="roundRect">
            <a:avLst/>
          </a:prstGeom>
          <a:noFill/>
          <a:ln w="28575" cap="flat" cmpd="sng" algn="ctr">
            <a:solidFill>
              <a:srgbClr val="E7E5E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6AB71"/>
                </a:solidFill>
                <a:effectLst/>
                <a:uLnTx/>
                <a:uFillTx/>
                <a:latin typeface="Roboto Regular" panose="02000000000000000000" pitchFamily="2" charset="0"/>
                <a:ea typeface="+mn-ea"/>
                <a:cs typeface="+mn-cs"/>
              </a:rPr>
              <a:t>20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6AB71"/>
                </a:solidFill>
                <a:effectLst/>
                <a:uLnTx/>
                <a:uFillTx/>
                <a:latin typeface="Roboto Regular" panose="02000000000000000000" pitchFamily="2" charset="0"/>
                <a:ea typeface="+mn-ea"/>
                <a:cs typeface="+mn-cs"/>
              </a:rPr>
              <a:t>19</a:t>
            </a:r>
            <a:endParaRPr kumimoji="0" lang="hu-HU" sz="3200" b="0" i="0" u="none" strike="noStrike" kern="0" cap="none" spc="0" normalizeH="0" baseline="0" noProof="0" dirty="0" smtClean="0">
              <a:ln>
                <a:noFill/>
              </a:ln>
              <a:solidFill>
                <a:srgbClr val="06AB71"/>
              </a:solidFill>
              <a:effectLst/>
              <a:uLnTx/>
              <a:uFillTx/>
              <a:latin typeface="Roboto Regular" panose="02000000000000000000" pitchFamily="2" charset="0"/>
              <a:ea typeface="+mn-ea"/>
              <a:cs typeface="+mn-cs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5922CAE-BF4B-F043-B9C8-1C8154BE7725}"/>
              </a:ext>
            </a:extLst>
          </p:cNvPr>
          <p:cNvCxnSpPr>
            <a:cxnSpLocks/>
          </p:cNvCxnSpPr>
          <p:nvPr/>
        </p:nvCxnSpPr>
        <p:spPr>
          <a:xfrm>
            <a:off x="1786095" y="3196131"/>
            <a:ext cx="4876" cy="1453132"/>
          </a:xfrm>
          <a:prstGeom prst="line">
            <a:avLst/>
          </a:prstGeom>
          <a:noFill/>
          <a:ln w="28575" cap="flat" cmpd="sng" algn="ctr">
            <a:solidFill>
              <a:srgbClr val="E7E5E5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5B2BBE09-6414-8F4A-885F-BCF5E8F722C2}"/>
              </a:ext>
            </a:extLst>
          </p:cNvPr>
          <p:cNvSpPr txBox="1"/>
          <p:nvPr/>
        </p:nvSpPr>
        <p:spPr>
          <a:xfrm>
            <a:off x="2560982" y="4064487"/>
            <a:ext cx="25264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rgbClr val="38464C"/>
                </a:solidFill>
                <a:effectLst/>
                <a:uLnTx/>
                <a:uFillTx/>
                <a:latin typeface="Roboto Regular" panose="02000000000000000000" pitchFamily="2" charset="0"/>
              </a:rPr>
              <a:t>“MI </a:t>
            </a:r>
            <a:r>
              <a:rPr kumimoji="0" lang="en-GB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8464C"/>
                </a:solidFill>
                <a:effectLst/>
                <a:uLnTx/>
                <a:uFillTx/>
                <a:latin typeface="Roboto Regular" panose="02000000000000000000" pitchFamily="2" charset="0"/>
              </a:rPr>
              <a:t>kiválósági</a:t>
            </a: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rgbClr val="38464C"/>
                </a:solidFill>
                <a:effectLst/>
                <a:uLnTx/>
                <a:uFillTx/>
                <a:latin typeface="Roboto Regular" panose="02000000000000000000" pitchFamily="2" charset="0"/>
              </a:rPr>
              <a:t> </a:t>
            </a:r>
            <a:r>
              <a:rPr kumimoji="0" lang="en-GB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8464C"/>
                </a:solidFill>
                <a:effectLst/>
                <a:uLnTx/>
                <a:uFillTx/>
                <a:latin typeface="Roboto Regular" panose="02000000000000000000" pitchFamily="2" charset="0"/>
              </a:rPr>
              <a:t>központ</a:t>
            </a: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rgbClr val="38464C"/>
                </a:solidFill>
                <a:effectLst/>
                <a:uLnTx/>
                <a:uFillTx/>
                <a:latin typeface="Roboto Regular" panose="02000000000000000000" pitchFamily="2" charset="0"/>
              </a:rPr>
              <a:t>” </a:t>
            </a:r>
            <a:r>
              <a:rPr kumimoji="0" lang="en-GB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8464C"/>
                </a:solidFill>
                <a:effectLst/>
                <a:uLnTx/>
                <a:uFillTx/>
                <a:latin typeface="Roboto Regular" panose="02000000000000000000" pitchFamily="2" charset="0"/>
              </a:rPr>
              <a:t>bejelentés</a:t>
            </a:r>
            <a:endParaRPr kumimoji="0" lang="hu-HU" b="0" i="0" u="none" strike="noStrike" kern="0" cap="none" spc="0" normalizeH="0" baseline="0" noProof="0" dirty="0" smtClean="0">
              <a:ln>
                <a:noFill/>
              </a:ln>
              <a:solidFill>
                <a:srgbClr val="38464C"/>
              </a:solidFill>
              <a:effectLst/>
              <a:uLnTx/>
              <a:uFillTx/>
              <a:latin typeface="Roboto Regular" panose="020000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8464C"/>
                </a:solidFill>
                <a:effectLst/>
                <a:uLnTx/>
                <a:uFillTx/>
                <a:latin typeface="Roboto Regular" panose="02000000000000000000" pitchFamily="2" charset="0"/>
              </a:rPr>
              <a:t>20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8464C"/>
                </a:solidFill>
                <a:effectLst/>
                <a:uLnTx/>
                <a:uFillTx/>
                <a:latin typeface="Roboto Regular" panose="02000000000000000000" pitchFamily="2" charset="0"/>
              </a:rPr>
              <a:t>19-09</a:t>
            </a:r>
            <a:endParaRPr kumimoji="0" lang="hu-HU" sz="1400" b="0" i="0" u="none" strike="noStrike" kern="0" cap="none" spc="0" normalizeH="0" baseline="0" noProof="0" dirty="0" smtClean="0">
              <a:ln>
                <a:noFill/>
              </a:ln>
              <a:solidFill>
                <a:srgbClr val="38464C"/>
              </a:solidFill>
              <a:effectLst/>
              <a:uLnTx/>
              <a:uFillTx/>
              <a:latin typeface="Roboto Regular" panose="02000000000000000000" pitchFamily="2" charset="0"/>
            </a:endParaRP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390B031A-6385-6442-A50F-5FF1CBE62179}"/>
              </a:ext>
            </a:extLst>
          </p:cNvPr>
          <p:cNvSpPr/>
          <p:nvPr/>
        </p:nvSpPr>
        <p:spPr>
          <a:xfrm>
            <a:off x="4037012" y="1235326"/>
            <a:ext cx="1425039" cy="1425039"/>
          </a:xfrm>
          <a:prstGeom prst="roundRect">
            <a:avLst/>
          </a:prstGeom>
          <a:noFill/>
          <a:ln w="28575" cap="flat" cmpd="sng" algn="ctr">
            <a:solidFill>
              <a:srgbClr val="E7E5E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6AB71"/>
                </a:solidFill>
                <a:effectLst/>
                <a:uLnTx/>
                <a:uFillTx/>
                <a:latin typeface="Roboto Regular" panose="02000000000000000000" pitchFamily="2" charset="0"/>
                <a:ea typeface="+mn-ea"/>
                <a:cs typeface="+mn-cs"/>
              </a:rPr>
              <a:t>202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6AB71"/>
                </a:solidFill>
                <a:effectLst/>
                <a:uLnTx/>
                <a:uFillTx/>
                <a:latin typeface="Roboto Regular" panose="02000000000000000000" pitchFamily="2" charset="0"/>
                <a:ea typeface="+mn-ea"/>
                <a:cs typeface="+mn-cs"/>
              </a:rPr>
              <a:t>0</a:t>
            </a:r>
            <a:endParaRPr kumimoji="0" lang="hu-HU" sz="3200" b="0" i="0" u="none" strike="noStrike" kern="0" cap="none" spc="0" normalizeH="0" baseline="0" noProof="0" dirty="0" smtClean="0">
              <a:ln>
                <a:noFill/>
              </a:ln>
              <a:solidFill>
                <a:srgbClr val="06AB71"/>
              </a:solidFill>
              <a:effectLst/>
              <a:uLnTx/>
              <a:uFillTx/>
              <a:latin typeface="Roboto Regular" panose="02000000000000000000" pitchFamily="2" charset="0"/>
              <a:ea typeface="+mn-ea"/>
              <a:cs typeface="+mn-cs"/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D89BA75F-A780-6E4A-A829-EEF336A43A90}"/>
              </a:ext>
            </a:extLst>
          </p:cNvPr>
          <p:cNvCxnSpPr>
            <a:stCxn id="67" idx="2"/>
          </p:cNvCxnSpPr>
          <p:nvPr/>
        </p:nvCxnSpPr>
        <p:spPr>
          <a:xfrm flipH="1">
            <a:off x="4749531" y="2660365"/>
            <a:ext cx="1" cy="535766"/>
          </a:xfrm>
          <a:prstGeom prst="line">
            <a:avLst/>
          </a:prstGeom>
          <a:noFill/>
          <a:ln w="28575" cap="flat" cmpd="sng" algn="ctr">
            <a:solidFill>
              <a:srgbClr val="E7E5E5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FCD6AF49-A4C7-A141-85DD-22725B75B50F}"/>
              </a:ext>
            </a:extLst>
          </p:cNvPr>
          <p:cNvSpPr txBox="1"/>
          <p:nvPr/>
        </p:nvSpPr>
        <p:spPr>
          <a:xfrm>
            <a:off x="7706477" y="1674336"/>
            <a:ext cx="26217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rgbClr val="38464C"/>
                </a:solidFill>
                <a:effectLst/>
                <a:uLnTx/>
                <a:uFillTx/>
                <a:latin typeface="Roboto Regular" panose="02000000000000000000" pitchFamily="2" charset="0"/>
              </a:rPr>
              <a:t>MI </a:t>
            </a:r>
            <a:r>
              <a:rPr kumimoji="0" lang="en-GB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8464C"/>
                </a:solidFill>
                <a:effectLst/>
                <a:uLnTx/>
                <a:uFillTx/>
                <a:latin typeface="Roboto Regular" panose="02000000000000000000" pitchFamily="2" charset="0"/>
              </a:rPr>
              <a:t>Stratégia</a:t>
            </a: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rgbClr val="38464C"/>
                </a:solidFill>
                <a:effectLst/>
                <a:uLnTx/>
                <a:uFillTx/>
                <a:latin typeface="Roboto Regular" panose="02000000000000000000" pitchFamily="2" charset="0"/>
              </a:rPr>
              <a:t> </a:t>
            </a:r>
            <a:r>
              <a:rPr kumimoji="0" lang="en-GB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8464C"/>
                </a:solidFill>
                <a:effectLst/>
                <a:uLnTx/>
                <a:uFillTx/>
                <a:latin typeface="Roboto Regular" panose="02000000000000000000" pitchFamily="2" charset="0"/>
              </a:rPr>
              <a:t>bejelentése</a:t>
            </a:r>
            <a:endParaRPr kumimoji="0" lang="hu-HU" b="0" i="0" u="none" strike="noStrike" kern="0" cap="none" spc="0" normalizeH="0" baseline="0" noProof="0" dirty="0" smtClean="0">
              <a:ln>
                <a:noFill/>
              </a:ln>
              <a:solidFill>
                <a:srgbClr val="38464C"/>
              </a:solidFill>
              <a:effectLst/>
              <a:uLnTx/>
              <a:uFillTx/>
              <a:latin typeface="Roboto Regular" panose="020000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rgbClr val="38464C"/>
                </a:solidFill>
                <a:effectLst/>
                <a:uLnTx/>
                <a:uFillTx/>
                <a:latin typeface="Roboto Regular" panose="02000000000000000000" pitchFamily="2" charset="0"/>
              </a:rPr>
              <a:t>2020-09</a:t>
            </a:r>
            <a:endParaRPr kumimoji="0" lang="hu-HU" sz="1400" b="0" i="0" u="none" strike="noStrike" kern="0" cap="none" spc="0" normalizeH="0" baseline="0" noProof="0" dirty="0" smtClean="0">
              <a:ln>
                <a:noFill/>
              </a:ln>
              <a:solidFill>
                <a:srgbClr val="38464C"/>
              </a:solidFill>
              <a:effectLst/>
              <a:uLnTx/>
              <a:uFillTx/>
              <a:latin typeface="Roboto Regular" panose="02000000000000000000" pitchFamily="2" charset="0"/>
            </a:endParaRP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B4A89CF9-2325-2442-99FB-D1F65BB55B27}"/>
              </a:ext>
            </a:extLst>
          </p:cNvPr>
          <p:cNvSpPr/>
          <p:nvPr/>
        </p:nvSpPr>
        <p:spPr>
          <a:xfrm>
            <a:off x="10337822" y="4649263"/>
            <a:ext cx="1425039" cy="1425039"/>
          </a:xfrm>
          <a:prstGeom prst="roundRect">
            <a:avLst/>
          </a:prstGeom>
          <a:noFill/>
          <a:ln w="28575" cap="flat" cmpd="sng" algn="ctr">
            <a:solidFill>
              <a:srgbClr val="E7E5E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6AB71"/>
                </a:solidFill>
                <a:effectLst/>
                <a:uLnTx/>
                <a:uFillTx/>
                <a:latin typeface="Roboto Regular" panose="02000000000000000000" pitchFamily="2" charset="0"/>
                <a:ea typeface="+mn-ea"/>
                <a:cs typeface="+mn-cs"/>
              </a:rPr>
              <a:t>202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6AB71"/>
                </a:solidFill>
                <a:effectLst/>
                <a:uLnTx/>
                <a:uFillTx/>
                <a:latin typeface="Roboto Regular" panose="02000000000000000000" pitchFamily="2" charset="0"/>
                <a:ea typeface="+mn-ea"/>
                <a:cs typeface="+mn-cs"/>
              </a:rPr>
              <a:t>1</a:t>
            </a:r>
            <a:endParaRPr kumimoji="0" lang="hu-HU" sz="3200" b="0" i="0" u="none" strike="noStrike" kern="0" cap="none" spc="0" normalizeH="0" baseline="0" noProof="0" dirty="0" smtClean="0">
              <a:ln>
                <a:noFill/>
              </a:ln>
              <a:solidFill>
                <a:srgbClr val="06AB71"/>
              </a:solidFill>
              <a:effectLst/>
              <a:uLnTx/>
              <a:uFillTx/>
              <a:latin typeface="Roboto Regular" panose="02000000000000000000" pitchFamily="2" charset="0"/>
              <a:ea typeface="+mn-ea"/>
              <a:cs typeface="+mn-cs"/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5F7D8B7-D657-654F-BA3D-1FF2933DD92A}"/>
              </a:ext>
            </a:extLst>
          </p:cNvPr>
          <p:cNvCxnSpPr>
            <a:cxnSpLocks/>
          </p:cNvCxnSpPr>
          <p:nvPr/>
        </p:nvCxnSpPr>
        <p:spPr>
          <a:xfrm>
            <a:off x="10997075" y="3272573"/>
            <a:ext cx="21061" cy="1376689"/>
          </a:xfrm>
          <a:prstGeom prst="line">
            <a:avLst/>
          </a:prstGeom>
          <a:noFill/>
          <a:ln w="28575" cap="flat" cmpd="sng" algn="ctr">
            <a:solidFill>
              <a:srgbClr val="E7E5E5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75" name="Striped Right Arrow 74">
            <a:extLst>
              <a:ext uri="{FF2B5EF4-FFF2-40B4-BE49-F238E27FC236}">
                <a16:creationId xmlns:a16="http://schemas.microsoft.com/office/drawing/2014/main" id="{7B48E719-41B0-F344-AE89-F82F5306A49A}"/>
              </a:ext>
            </a:extLst>
          </p:cNvPr>
          <p:cNvSpPr/>
          <p:nvPr/>
        </p:nvSpPr>
        <p:spPr>
          <a:xfrm>
            <a:off x="7942760" y="3054528"/>
            <a:ext cx="3684661" cy="260004"/>
          </a:xfrm>
          <a:prstGeom prst="stripedRightArrow">
            <a:avLst>
              <a:gd name="adj1" fmla="val 61779"/>
              <a:gd name="adj2" fmla="val 184526"/>
            </a:avLst>
          </a:prstGeom>
          <a:gradFill rotWithShape="1">
            <a:gsLst>
              <a:gs pos="0">
                <a:srgbClr val="06AB71">
                  <a:lumMod val="110000"/>
                  <a:satMod val="105000"/>
                  <a:tint val="67000"/>
                </a:srgbClr>
              </a:gs>
              <a:gs pos="50000">
                <a:srgbClr val="06AB71">
                  <a:lumMod val="105000"/>
                  <a:satMod val="103000"/>
                  <a:tint val="73000"/>
                </a:srgbClr>
              </a:gs>
              <a:gs pos="100000">
                <a:srgbClr val="06AB7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06AB7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HU" sz="1800" b="0" i="0" u="none" strike="noStrike" kern="0" cap="none" spc="0" normalizeH="0" baseline="0" noProof="0" smtClean="0">
              <a:ln>
                <a:noFill/>
              </a:ln>
              <a:solidFill>
                <a:srgbClr val="38464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4EF15D8F-35B8-484E-B6EE-91CBAC56A8E8}"/>
              </a:ext>
            </a:extLst>
          </p:cNvPr>
          <p:cNvSpPr/>
          <p:nvPr/>
        </p:nvSpPr>
        <p:spPr>
          <a:xfrm>
            <a:off x="8849813" y="2968333"/>
            <a:ext cx="448662" cy="448662"/>
          </a:xfrm>
          <a:prstGeom prst="roundRect">
            <a:avLst/>
          </a:prstGeom>
          <a:solidFill>
            <a:srgbClr val="ED1B3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Regular" panose="02000000000000000000" pitchFamily="2" charset="0"/>
              <a:ea typeface="+mn-ea"/>
              <a:cs typeface="+mn-cs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CD6AF49-A4C7-A141-85DD-22725B75B50F}"/>
              </a:ext>
            </a:extLst>
          </p:cNvPr>
          <p:cNvSpPr txBox="1"/>
          <p:nvPr/>
        </p:nvSpPr>
        <p:spPr>
          <a:xfrm>
            <a:off x="5545885" y="1658799"/>
            <a:ext cx="16960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rgbClr val="38464C"/>
                </a:solidFill>
                <a:effectLst/>
                <a:uLnTx/>
                <a:uFillTx/>
                <a:latin typeface="Roboto Regular" panose="02000000000000000000" pitchFamily="2" charset="0"/>
              </a:rPr>
              <a:t>MI </a:t>
            </a:r>
            <a:r>
              <a:rPr kumimoji="0" lang="en-GB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8464C"/>
                </a:solidFill>
                <a:effectLst/>
                <a:uLnTx/>
                <a:uFillTx/>
                <a:latin typeface="Roboto Regular" panose="02000000000000000000" pitchFamily="2" charset="0"/>
              </a:rPr>
              <a:t>Stratégia</a:t>
            </a: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rgbClr val="38464C"/>
                </a:solidFill>
                <a:effectLst/>
                <a:uLnTx/>
                <a:uFillTx/>
                <a:latin typeface="Roboto Regular" panose="02000000000000000000" pitchFamily="2" charset="0"/>
              </a:rPr>
              <a:t> </a:t>
            </a:r>
            <a:r>
              <a:rPr kumimoji="0" lang="en-GB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8464C"/>
                </a:solidFill>
                <a:effectLst/>
                <a:uLnTx/>
                <a:uFillTx/>
                <a:latin typeface="Roboto Regular" panose="02000000000000000000" pitchFamily="2" charset="0"/>
              </a:rPr>
              <a:t>javaslat</a:t>
            </a:r>
            <a:endParaRPr kumimoji="0" lang="hu-HU" b="0" i="0" u="none" strike="noStrike" kern="0" cap="none" spc="0" normalizeH="0" baseline="0" noProof="0" dirty="0" smtClean="0">
              <a:ln>
                <a:noFill/>
              </a:ln>
              <a:solidFill>
                <a:srgbClr val="38464C"/>
              </a:solidFill>
              <a:effectLst/>
              <a:uLnTx/>
              <a:uFillTx/>
              <a:latin typeface="Roboto Regular" panose="020000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rgbClr val="38464C"/>
                </a:solidFill>
                <a:effectLst/>
                <a:uLnTx/>
                <a:uFillTx/>
                <a:latin typeface="Roboto Regular" panose="02000000000000000000" pitchFamily="2" charset="0"/>
              </a:rPr>
              <a:t>2020-01</a:t>
            </a:r>
            <a:endParaRPr kumimoji="0" lang="hu-HU" sz="1400" b="0" i="0" u="none" strike="noStrike" kern="0" cap="none" spc="0" normalizeH="0" baseline="0" noProof="0" dirty="0" smtClean="0">
              <a:ln>
                <a:noFill/>
              </a:ln>
              <a:solidFill>
                <a:srgbClr val="38464C"/>
              </a:solidFill>
              <a:effectLst/>
              <a:uLnTx/>
              <a:uFillTx/>
              <a:latin typeface="Roboto Regular" panose="02000000000000000000" pitchFamily="2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B2BBE09-6414-8F4A-885F-BCF5E8F722C2}"/>
              </a:ext>
            </a:extLst>
          </p:cNvPr>
          <p:cNvSpPr txBox="1"/>
          <p:nvPr/>
        </p:nvSpPr>
        <p:spPr>
          <a:xfrm>
            <a:off x="3503612" y="5291141"/>
            <a:ext cx="22466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rgbClr val="38464C"/>
                </a:solidFill>
                <a:effectLst/>
                <a:uLnTx/>
                <a:uFillTx/>
                <a:latin typeface="Roboto Regular" panose="02000000000000000000" pitchFamily="2" charset="0"/>
              </a:rPr>
              <a:t>MILAB </a:t>
            </a:r>
            <a:r>
              <a:rPr kumimoji="0" lang="en-GB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8464C"/>
                </a:solidFill>
                <a:effectLst/>
                <a:uLnTx/>
                <a:uFillTx/>
                <a:latin typeface="Roboto Regular" panose="02000000000000000000" pitchFamily="2" charset="0"/>
              </a:rPr>
              <a:t>célok</a:t>
            </a:r>
            <a:r>
              <a:rPr kumimoji="0" lang="en-GB" b="0" i="0" u="none" strike="noStrike" kern="0" cap="none" spc="0" normalizeH="0" noProof="0" dirty="0" smtClean="0">
                <a:ln>
                  <a:noFill/>
                </a:ln>
                <a:solidFill>
                  <a:srgbClr val="38464C"/>
                </a:solidFill>
                <a:effectLst/>
                <a:uLnTx/>
                <a:uFillTx/>
                <a:latin typeface="Roboto Regular" panose="02000000000000000000" pitchFamily="2" charset="0"/>
              </a:rPr>
              <a:t> </a:t>
            </a:r>
            <a:r>
              <a:rPr kumimoji="0" lang="en-GB" b="0" i="0" u="none" strike="noStrike" kern="0" cap="none" spc="0" normalizeH="0" noProof="0" dirty="0" err="1" smtClean="0">
                <a:ln>
                  <a:noFill/>
                </a:ln>
                <a:solidFill>
                  <a:srgbClr val="38464C"/>
                </a:solidFill>
                <a:effectLst/>
                <a:uLnTx/>
                <a:uFillTx/>
                <a:latin typeface="Roboto Regular" panose="02000000000000000000" pitchFamily="2" charset="0"/>
              </a:rPr>
              <a:t>megfogalmazása</a:t>
            </a:r>
            <a:endParaRPr kumimoji="0" lang="hu-HU" b="0" i="0" u="none" strike="noStrike" kern="0" cap="none" spc="0" normalizeH="0" baseline="0" noProof="0" dirty="0" smtClean="0">
              <a:ln>
                <a:noFill/>
              </a:ln>
              <a:solidFill>
                <a:srgbClr val="38464C"/>
              </a:solidFill>
              <a:effectLst/>
              <a:uLnTx/>
              <a:uFillTx/>
              <a:latin typeface="Roboto Regular" panose="020000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8464C"/>
                </a:solidFill>
                <a:effectLst/>
                <a:uLnTx/>
                <a:uFillTx/>
                <a:latin typeface="Roboto Regular" panose="02000000000000000000" pitchFamily="2" charset="0"/>
              </a:rPr>
              <a:t>20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8464C"/>
                </a:solidFill>
                <a:effectLst/>
                <a:uLnTx/>
                <a:uFillTx/>
                <a:latin typeface="Roboto Regular" panose="02000000000000000000" pitchFamily="2" charset="0"/>
              </a:rPr>
              <a:t>19-12</a:t>
            </a:r>
            <a:endParaRPr kumimoji="0" lang="hu-HU" sz="1400" b="0" i="0" u="none" strike="noStrike" kern="0" cap="none" spc="0" normalizeH="0" baseline="0" noProof="0" dirty="0" smtClean="0">
              <a:ln>
                <a:noFill/>
              </a:ln>
              <a:solidFill>
                <a:srgbClr val="38464C"/>
              </a:solidFill>
              <a:effectLst/>
              <a:uLnTx/>
              <a:uFillTx/>
              <a:latin typeface="Roboto Regular" panose="02000000000000000000" pitchFamily="2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B2BBE09-6414-8F4A-885F-BCF5E8F722C2}"/>
              </a:ext>
            </a:extLst>
          </p:cNvPr>
          <p:cNvSpPr txBox="1"/>
          <p:nvPr/>
        </p:nvSpPr>
        <p:spPr>
          <a:xfrm>
            <a:off x="5561012" y="4064487"/>
            <a:ext cx="21031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8464C"/>
                </a:solidFill>
                <a:effectLst/>
                <a:uLnTx/>
                <a:uFillTx/>
                <a:latin typeface="Roboto Regular" panose="02000000000000000000" pitchFamily="2" charset="0"/>
              </a:rPr>
              <a:t>Kutatási</a:t>
            </a: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rgbClr val="38464C"/>
                </a:solidFill>
                <a:effectLst/>
                <a:uLnTx/>
                <a:uFillTx/>
                <a:latin typeface="Roboto Regular" panose="02000000000000000000" pitchFamily="2" charset="0"/>
              </a:rPr>
              <a:t> </a:t>
            </a:r>
            <a:r>
              <a:rPr kumimoji="0" lang="en-GB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8464C"/>
                </a:solidFill>
                <a:effectLst/>
                <a:uLnTx/>
                <a:uFillTx/>
                <a:latin typeface="Roboto Regular" panose="02000000000000000000" pitchFamily="2" charset="0"/>
              </a:rPr>
              <a:t>terv</a:t>
            </a: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rgbClr val="38464C"/>
                </a:solidFill>
                <a:effectLst/>
                <a:uLnTx/>
                <a:uFillTx/>
                <a:latin typeface="Roboto Regular" panose="02000000000000000000" pitchFamily="2" charset="0"/>
              </a:rPr>
              <a:t> (</a:t>
            </a:r>
            <a:r>
              <a:rPr kumimoji="0" lang="en-GB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8464C"/>
                </a:solidFill>
                <a:effectLst/>
                <a:uLnTx/>
                <a:uFillTx/>
                <a:latin typeface="Roboto Regular" panose="02000000000000000000" pitchFamily="2" charset="0"/>
              </a:rPr>
              <a:t>nem</a:t>
            </a: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rgbClr val="38464C"/>
                </a:solidFill>
                <a:effectLst/>
                <a:uLnTx/>
                <a:uFillTx/>
                <a:latin typeface="Roboto Regular" panose="02000000000000000000" pitchFamily="2" charset="0"/>
              </a:rPr>
              <a:t> </a:t>
            </a:r>
            <a:r>
              <a:rPr kumimoji="0" lang="en-GB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8464C"/>
                </a:solidFill>
                <a:effectLst/>
                <a:uLnTx/>
                <a:uFillTx/>
                <a:latin typeface="Roboto Regular" panose="02000000000000000000" pitchFamily="2" charset="0"/>
              </a:rPr>
              <a:t>partnerre</a:t>
            </a: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rgbClr val="38464C"/>
                </a:solidFill>
                <a:effectLst/>
                <a:uLnTx/>
                <a:uFillTx/>
                <a:latin typeface="Roboto Regular" panose="02000000000000000000" pitchFamily="2" charset="0"/>
              </a:rPr>
              <a:t> </a:t>
            </a:r>
            <a:r>
              <a:rPr kumimoji="0" lang="en-GB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8464C"/>
                </a:solidFill>
                <a:effectLst/>
                <a:uLnTx/>
                <a:uFillTx/>
                <a:latin typeface="Roboto Regular" panose="02000000000000000000" pitchFamily="2" charset="0"/>
              </a:rPr>
              <a:t>bontott</a:t>
            </a: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rgbClr val="38464C"/>
                </a:solidFill>
                <a:effectLst/>
                <a:uLnTx/>
                <a:uFillTx/>
                <a:latin typeface="Roboto Regular" panose="02000000000000000000" pitchFamily="2" charset="0"/>
              </a:rPr>
              <a:t>)</a:t>
            </a:r>
            <a:endParaRPr kumimoji="0" lang="hu-HU" b="0" i="0" u="none" strike="noStrike" kern="0" cap="none" spc="0" normalizeH="0" baseline="0" noProof="0" dirty="0" smtClean="0">
              <a:ln>
                <a:noFill/>
              </a:ln>
              <a:solidFill>
                <a:srgbClr val="38464C"/>
              </a:solidFill>
              <a:effectLst/>
              <a:uLnTx/>
              <a:uFillTx/>
              <a:latin typeface="Roboto Regular" panose="020000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8464C"/>
                </a:solidFill>
                <a:effectLst/>
                <a:uLnTx/>
                <a:uFillTx/>
                <a:latin typeface="Roboto Regular" panose="02000000000000000000" pitchFamily="2" charset="0"/>
              </a:rPr>
              <a:t>20</a:t>
            </a:r>
            <a:r>
              <a:rPr lang="en-GB" sz="1400" kern="0" dirty="0" smtClean="0">
                <a:solidFill>
                  <a:srgbClr val="38464C"/>
                </a:solidFill>
                <a:latin typeface="Roboto Regular" panose="02000000000000000000" pitchFamily="2" charset="0"/>
              </a:rPr>
              <a:t>20-03</a:t>
            </a:r>
            <a:endParaRPr kumimoji="0" lang="hu-HU" sz="1400" b="0" i="0" u="none" strike="noStrike" kern="0" cap="none" spc="0" normalizeH="0" baseline="0" noProof="0" dirty="0" smtClean="0">
              <a:ln>
                <a:noFill/>
              </a:ln>
              <a:solidFill>
                <a:srgbClr val="38464C"/>
              </a:solidFill>
              <a:effectLst/>
              <a:uLnTx/>
              <a:uFillTx/>
              <a:latin typeface="Roboto Regular" panose="02000000000000000000" pitchFamily="2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B2BBE09-6414-8F4A-885F-BCF5E8F722C2}"/>
              </a:ext>
            </a:extLst>
          </p:cNvPr>
          <p:cNvSpPr txBox="1"/>
          <p:nvPr/>
        </p:nvSpPr>
        <p:spPr>
          <a:xfrm>
            <a:off x="7013381" y="3309243"/>
            <a:ext cx="2103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8464C"/>
                </a:solidFill>
                <a:effectLst/>
                <a:uLnTx/>
                <a:uFillTx/>
                <a:latin typeface="Roboto Regular" panose="02000000000000000000" pitchFamily="2" charset="0"/>
              </a:rPr>
              <a:t>Indulás</a:t>
            </a:r>
            <a:endParaRPr kumimoji="0" lang="hu-HU" b="0" i="0" u="none" strike="noStrike" kern="0" cap="none" spc="0" normalizeH="0" baseline="0" noProof="0" dirty="0" smtClean="0">
              <a:ln>
                <a:noFill/>
              </a:ln>
              <a:solidFill>
                <a:srgbClr val="38464C"/>
              </a:solidFill>
              <a:effectLst/>
              <a:uLnTx/>
              <a:uFillTx/>
              <a:latin typeface="Roboto Regular" panose="020000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8464C"/>
                </a:solidFill>
                <a:effectLst/>
                <a:uLnTx/>
                <a:uFillTx/>
                <a:latin typeface="Roboto Regular" panose="02000000000000000000" pitchFamily="2" charset="0"/>
              </a:rPr>
              <a:t>20</a:t>
            </a:r>
            <a:r>
              <a:rPr lang="en-GB" sz="1400" kern="0" dirty="0" smtClean="0">
                <a:solidFill>
                  <a:srgbClr val="38464C"/>
                </a:solidFill>
                <a:latin typeface="Roboto Regular" panose="02000000000000000000" pitchFamily="2" charset="0"/>
              </a:rPr>
              <a:t>20-07</a:t>
            </a:r>
            <a:endParaRPr kumimoji="0" lang="hu-HU" sz="1400" b="0" i="0" u="none" strike="noStrike" kern="0" cap="none" spc="0" normalizeH="0" baseline="0" noProof="0" dirty="0" smtClean="0">
              <a:ln>
                <a:noFill/>
              </a:ln>
              <a:solidFill>
                <a:srgbClr val="38464C"/>
              </a:solidFill>
              <a:effectLst/>
              <a:uLnTx/>
              <a:uFillTx/>
              <a:latin typeface="Roboto Regular" panose="02000000000000000000" pitchFamily="2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3998415" y="3152225"/>
            <a:ext cx="2221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kern="0" dirty="0" err="1" smtClean="0">
                <a:solidFill>
                  <a:srgbClr val="38464C"/>
                </a:solidFill>
                <a:latin typeface="Roboto Regular" panose="02000000000000000000" pitchFamily="2" charset="0"/>
              </a:rPr>
              <a:t>Nemzeti</a:t>
            </a:r>
            <a:r>
              <a:rPr lang="en-GB" kern="0" dirty="0" smtClean="0">
                <a:solidFill>
                  <a:srgbClr val="38464C"/>
                </a:solidFill>
                <a:latin typeface="Roboto Regular" panose="02000000000000000000" pitchFamily="2" charset="0"/>
              </a:rPr>
              <a:t> </a:t>
            </a:r>
            <a:r>
              <a:rPr lang="en-GB" kern="0" dirty="0" err="1" smtClean="0">
                <a:solidFill>
                  <a:srgbClr val="38464C"/>
                </a:solidFill>
                <a:latin typeface="Roboto Regular" panose="02000000000000000000" pitchFamily="2" charset="0"/>
              </a:rPr>
              <a:t>Laborok</a:t>
            </a:r>
            <a:r>
              <a:rPr lang="en-GB" kern="0" dirty="0" smtClean="0">
                <a:solidFill>
                  <a:srgbClr val="38464C"/>
                </a:solidFill>
                <a:latin typeface="Roboto Regular" panose="02000000000000000000" pitchFamily="2" charset="0"/>
              </a:rPr>
              <a:t> a 2020. </a:t>
            </a:r>
            <a:r>
              <a:rPr lang="en-GB" kern="0" dirty="0" err="1" smtClean="0">
                <a:solidFill>
                  <a:srgbClr val="38464C"/>
                </a:solidFill>
                <a:latin typeface="Roboto Regular" panose="02000000000000000000" pitchFamily="2" charset="0"/>
              </a:rPr>
              <a:t>évi</a:t>
            </a:r>
            <a:r>
              <a:rPr lang="en-GB" kern="0" dirty="0" smtClean="0">
                <a:solidFill>
                  <a:srgbClr val="38464C"/>
                </a:solidFill>
                <a:latin typeface="Roboto Regular" panose="02000000000000000000" pitchFamily="2" charset="0"/>
              </a:rPr>
              <a:t> </a:t>
            </a:r>
            <a:r>
              <a:rPr lang="en-GB" kern="0" dirty="0" err="1" smtClean="0">
                <a:solidFill>
                  <a:srgbClr val="38464C"/>
                </a:solidFill>
                <a:latin typeface="Roboto Regular" panose="02000000000000000000" pitchFamily="2" charset="0"/>
              </a:rPr>
              <a:t>költségvetésben</a:t>
            </a:r>
            <a:endParaRPr lang="en-GB" kern="0" dirty="0">
              <a:solidFill>
                <a:srgbClr val="38464C"/>
              </a:solidFill>
              <a:latin typeface="Roboto Regular" panose="02000000000000000000" pitchFamily="2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B2BBE09-6414-8F4A-885F-BCF5E8F722C2}"/>
              </a:ext>
            </a:extLst>
          </p:cNvPr>
          <p:cNvSpPr txBox="1"/>
          <p:nvPr/>
        </p:nvSpPr>
        <p:spPr>
          <a:xfrm>
            <a:off x="7589520" y="4703487"/>
            <a:ext cx="25022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8464C"/>
                </a:solidFill>
                <a:effectLst/>
                <a:uLnTx/>
                <a:uFillTx/>
                <a:latin typeface="Roboto Regular" panose="02000000000000000000" pitchFamily="2" charset="0"/>
              </a:rPr>
              <a:t>Nemzeti</a:t>
            </a: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rgbClr val="38464C"/>
                </a:solidFill>
                <a:effectLst/>
                <a:uLnTx/>
                <a:uFillTx/>
                <a:latin typeface="Roboto Regular" panose="02000000000000000000" pitchFamily="2" charset="0"/>
              </a:rPr>
              <a:t> </a:t>
            </a:r>
            <a:r>
              <a:rPr kumimoji="0" lang="en-GB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8464C"/>
                </a:solidFill>
                <a:effectLst/>
                <a:uLnTx/>
                <a:uFillTx/>
                <a:latin typeface="Roboto Regular" panose="02000000000000000000" pitchFamily="2" charset="0"/>
              </a:rPr>
              <a:t>Laborok</a:t>
            </a: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rgbClr val="38464C"/>
                </a:solidFill>
                <a:effectLst/>
                <a:uLnTx/>
                <a:uFillTx/>
                <a:latin typeface="Roboto Regular" panose="02000000000000000000" pitchFamily="2" charset="0"/>
              </a:rPr>
              <a:t> </a:t>
            </a:r>
            <a:r>
              <a:rPr kumimoji="0" lang="en-GB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8464C"/>
                </a:solidFill>
                <a:effectLst/>
                <a:uLnTx/>
                <a:uFillTx/>
                <a:latin typeface="Roboto Regular" panose="02000000000000000000" pitchFamily="2" charset="0"/>
              </a:rPr>
              <a:t>miniszteri</a:t>
            </a: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rgbClr val="38464C"/>
                </a:solidFill>
                <a:effectLst/>
                <a:uLnTx/>
                <a:uFillTx/>
                <a:latin typeface="Roboto Regular" panose="02000000000000000000" pitchFamily="2" charset="0"/>
              </a:rPr>
              <a:t> </a:t>
            </a:r>
            <a:r>
              <a:rPr kumimoji="0" lang="en-GB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8464C"/>
                </a:solidFill>
                <a:effectLst/>
                <a:uLnTx/>
                <a:uFillTx/>
                <a:latin typeface="Roboto Regular" panose="02000000000000000000" pitchFamily="2" charset="0"/>
              </a:rPr>
              <a:t>megnyitó</a:t>
            </a:r>
            <a:endParaRPr kumimoji="0" lang="hu-HU" b="0" i="0" u="none" strike="noStrike" kern="0" cap="none" spc="0" normalizeH="0" baseline="0" noProof="0" dirty="0" smtClean="0">
              <a:ln>
                <a:noFill/>
              </a:ln>
              <a:solidFill>
                <a:srgbClr val="38464C"/>
              </a:solidFill>
              <a:effectLst/>
              <a:uLnTx/>
              <a:uFillTx/>
              <a:latin typeface="Roboto Regular" panose="020000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8464C"/>
                </a:solidFill>
                <a:effectLst/>
                <a:uLnTx/>
                <a:uFillTx/>
                <a:latin typeface="Roboto Regular" panose="02000000000000000000" pitchFamily="2" charset="0"/>
              </a:rPr>
              <a:t>20</a:t>
            </a:r>
            <a:r>
              <a:rPr lang="en-GB" sz="1400" kern="0" dirty="0" smtClean="0">
                <a:solidFill>
                  <a:srgbClr val="38464C"/>
                </a:solidFill>
                <a:latin typeface="Roboto Regular" panose="02000000000000000000" pitchFamily="2" charset="0"/>
              </a:rPr>
              <a:t>20-09</a:t>
            </a:r>
            <a:endParaRPr kumimoji="0" lang="hu-HU" sz="1400" b="0" i="0" u="none" strike="noStrike" kern="0" cap="none" spc="0" normalizeH="0" baseline="0" noProof="0" dirty="0" smtClean="0">
              <a:ln>
                <a:noFill/>
              </a:ln>
              <a:solidFill>
                <a:srgbClr val="38464C"/>
              </a:solidFill>
              <a:effectLst/>
              <a:uLnTx/>
              <a:uFillTx/>
              <a:latin typeface="Roboto Regular" panose="02000000000000000000" pitchFamily="2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B2BBE09-6414-8F4A-885F-BCF5E8F722C2}"/>
              </a:ext>
            </a:extLst>
          </p:cNvPr>
          <p:cNvSpPr txBox="1"/>
          <p:nvPr/>
        </p:nvSpPr>
        <p:spPr>
          <a:xfrm>
            <a:off x="8564740" y="3508227"/>
            <a:ext cx="21031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rgbClr val="38464C"/>
                </a:solidFill>
                <a:effectLst/>
                <a:uLnTx/>
                <a:uFillTx/>
                <a:latin typeface="Roboto Regular" panose="02000000000000000000" pitchFamily="2" charset="0"/>
              </a:rPr>
              <a:t>MILAB </a:t>
            </a:r>
            <a:r>
              <a:rPr kumimoji="0" lang="en-GB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8464C"/>
                </a:solidFill>
                <a:effectLst/>
                <a:uLnTx/>
                <a:uFillTx/>
                <a:latin typeface="Roboto Regular" panose="02000000000000000000" pitchFamily="2" charset="0"/>
              </a:rPr>
              <a:t>bejelentése</a:t>
            </a:r>
            <a:endParaRPr kumimoji="0" lang="en-GB" b="0" i="0" u="none" strike="noStrike" kern="0" cap="none" spc="0" normalizeH="0" baseline="0" noProof="0" dirty="0" smtClean="0">
              <a:ln>
                <a:noFill/>
              </a:ln>
              <a:solidFill>
                <a:srgbClr val="38464C"/>
              </a:solidFill>
              <a:effectLst/>
              <a:uLnTx/>
              <a:uFillTx/>
              <a:latin typeface="Roboto Regular" panose="020000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noProof="0" dirty="0" err="1" smtClean="0">
                <a:solidFill>
                  <a:srgbClr val="38464C"/>
                </a:solidFill>
                <a:latin typeface="Roboto Regular" panose="02000000000000000000" pitchFamily="2" charset="0"/>
              </a:rPr>
              <a:t>Múlt</a:t>
            </a:r>
            <a:r>
              <a:rPr lang="en-GB" sz="1400" kern="0" noProof="0" dirty="0" smtClean="0">
                <a:solidFill>
                  <a:srgbClr val="38464C"/>
                </a:solidFill>
                <a:latin typeface="Roboto Regular" panose="02000000000000000000" pitchFamily="2" charset="0"/>
              </a:rPr>
              <a:t> </a:t>
            </a:r>
            <a:r>
              <a:rPr lang="en-GB" sz="1400" kern="0" noProof="0" dirty="0" err="1" smtClean="0">
                <a:solidFill>
                  <a:srgbClr val="38464C"/>
                </a:solidFill>
                <a:latin typeface="Roboto Regular" panose="02000000000000000000" pitchFamily="2" charset="0"/>
              </a:rPr>
              <a:t>héten</a:t>
            </a:r>
            <a:endParaRPr kumimoji="0" lang="hu-HU" sz="1400" b="0" i="0" u="none" strike="noStrike" kern="0" cap="none" spc="0" normalizeH="0" baseline="0" noProof="0" dirty="0" smtClean="0">
              <a:ln>
                <a:noFill/>
              </a:ln>
              <a:solidFill>
                <a:srgbClr val="38464C"/>
              </a:solidFill>
              <a:effectLst/>
              <a:uLnTx/>
              <a:uFillTx/>
              <a:latin typeface="Roboto Regular" panose="02000000000000000000" pitchFamily="2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5B2BBE09-6414-8F4A-885F-BCF5E8F722C2}"/>
              </a:ext>
            </a:extLst>
          </p:cNvPr>
          <p:cNvSpPr txBox="1"/>
          <p:nvPr/>
        </p:nvSpPr>
        <p:spPr>
          <a:xfrm>
            <a:off x="10017109" y="3477449"/>
            <a:ext cx="174688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8464C"/>
                </a:solidFill>
                <a:effectLst/>
                <a:uLnTx/>
                <a:uFillTx/>
                <a:latin typeface="Roboto Regular" panose="02000000000000000000" pitchFamily="2" charset="0"/>
              </a:rPr>
              <a:t>Szerződések</a:t>
            </a: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rgbClr val="38464C"/>
                </a:solidFill>
                <a:effectLst/>
                <a:uLnTx/>
                <a:uFillTx/>
                <a:latin typeface="Roboto Regular" panose="02000000000000000000" pitchFamily="2" charset="0"/>
              </a:rPr>
              <a:t>,</a:t>
            </a:r>
            <a:r>
              <a:rPr kumimoji="0" lang="en-GB" b="0" i="0" u="none" strike="noStrike" kern="0" cap="none" spc="0" normalizeH="0" noProof="0" dirty="0" smtClean="0">
                <a:ln>
                  <a:noFill/>
                </a:ln>
                <a:solidFill>
                  <a:srgbClr val="38464C"/>
                </a:solidFill>
                <a:effectLst/>
                <a:uLnTx/>
                <a:uFillTx/>
                <a:latin typeface="Roboto Regular" panose="02000000000000000000" pitchFamily="2" charset="0"/>
              </a:rPr>
              <a:t> </a:t>
            </a:r>
            <a:r>
              <a:rPr kumimoji="0" lang="en-GB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8464C"/>
                </a:solidFill>
                <a:effectLst/>
                <a:uLnTx/>
                <a:uFillTx/>
                <a:latin typeface="Roboto Regular" panose="02000000000000000000" pitchFamily="2" charset="0"/>
              </a:rPr>
              <a:t>Megállapodások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8464C"/>
                </a:solidFill>
                <a:effectLst/>
                <a:uLnTx/>
                <a:uFillTx/>
                <a:latin typeface="Roboto Regular" panose="02000000000000000000" pitchFamily="2" charset="0"/>
              </a:rPr>
              <a:t>,</a:t>
            </a: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rgbClr val="38464C"/>
                </a:solidFill>
                <a:effectLst/>
                <a:uLnTx/>
                <a:uFillTx/>
                <a:latin typeface="Roboto Regular" panose="02000000000000000000" pitchFamily="2" charset="0"/>
              </a:rPr>
              <a:t> …</a:t>
            </a:r>
            <a:endParaRPr kumimoji="0" lang="en-GB" b="0" i="0" u="none" strike="noStrike" kern="0" cap="none" spc="0" normalizeH="0" baseline="0" noProof="0" dirty="0" smtClean="0">
              <a:ln>
                <a:noFill/>
              </a:ln>
              <a:solidFill>
                <a:srgbClr val="38464C"/>
              </a:solidFill>
              <a:effectLst/>
              <a:uLnTx/>
              <a:uFillTx/>
              <a:latin typeface="Roboto Regular" panose="02000000000000000000" pitchFamily="2" charset="0"/>
            </a:endParaRPr>
          </a:p>
        </p:txBody>
      </p:sp>
      <p:pic>
        <p:nvPicPr>
          <p:cNvPr id="9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23" b="29616"/>
          <a:stretch/>
        </p:blipFill>
        <p:spPr bwMode="auto">
          <a:xfrm>
            <a:off x="6152060" y="929714"/>
            <a:ext cx="3581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Tartalom helye 3">
            <a:extLst>
              <a:ext uri="{FF2B5EF4-FFF2-40B4-BE49-F238E27FC236}">
                <a16:creationId xmlns:a16="http://schemas.microsoft.com/office/drawing/2014/main" id="{5C1CCAC3-9377-418C-A3A2-10DA39F012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0" t="20634" r="44188" b="62657"/>
          <a:stretch/>
        </p:blipFill>
        <p:spPr>
          <a:xfrm>
            <a:off x="6445419" y="5808360"/>
            <a:ext cx="3292631" cy="67233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hu-HU" smtClean="0"/>
              <a:t>2020 december 4</a:t>
            </a:r>
            <a:endParaRPr lang="hu-H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smtClean="0"/>
              <a:t>MILAB Bemutatkozás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1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MILAB fő célok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441" y="1295401"/>
            <a:ext cx="10969943" cy="1828799"/>
          </a:xfrm>
        </p:spPr>
        <p:txBody>
          <a:bodyPr>
            <a:normAutofit/>
          </a:bodyPr>
          <a:lstStyle/>
          <a:p>
            <a:pPr lvl="0"/>
            <a:r>
              <a:rPr lang="hu-HU" dirty="0" smtClean="0"/>
              <a:t>Kiemelt alap és alkalmazott témák finanszírozása (publikációk, szabadalmak, létrejövő új ipari kapcsolatok, technológia transzfer).</a:t>
            </a:r>
          </a:p>
          <a:p>
            <a:pPr lvl="0"/>
            <a:r>
              <a:rPr lang="hu-HU" dirty="0" smtClean="0"/>
              <a:t>Hálózatos működés, kompetenciák képviselete piaci és nemzetközi projektekben.</a:t>
            </a:r>
          </a:p>
          <a:p>
            <a:pPr lvl="0"/>
            <a:r>
              <a:rPr lang="hu-HU" dirty="0" smtClean="0"/>
              <a:t>Forrás multiplikáció, kockázatos vagy magas társadalmi hasznosságú kutatások.</a:t>
            </a:r>
          </a:p>
          <a:p>
            <a:pPr lvl="0"/>
            <a:r>
              <a:rPr lang="hu-HU" dirty="0" smtClean="0"/>
              <a:t>Koordináció a piaci és alkalmazási igények felé, demók és konferenciák szervezése.</a:t>
            </a: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hu-HU" smtClean="0"/>
              <a:t>2020 december 4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2214192" y="6478524"/>
            <a:ext cx="7847569" cy="219456"/>
          </a:xfrm>
        </p:spPr>
        <p:txBody>
          <a:bodyPr/>
          <a:lstStyle/>
          <a:p>
            <a:r>
              <a:rPr lang="hu-HU" smtClean="0"/>
              <a:t>MILAB Bemutatkozás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3</a:t>
            </a:fld>
            <a:endParaRPr lang="en-US"/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538190" y="3124200"/>
            <a:ext cx="9523571" cy="762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 b="1" baseline="0"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MILAB fő </a:t>
            </a:r>
            <a:r>
              <a:rPr lang="hu-HU" dirty="0" smtClean="0"/>
              <a:t>témák</a:t>
            </a:r>
            <a:endParaRPr lang="hu-HU" dirty="0"/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538190" y="4114801"/>
            <a:ext cx="10969943" cy="20573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HP Simplified" panose="020B0604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HP Simplified" panose="020B0604020204020204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8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156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Iparági kutatások: orvosi diagnosztikai és </a:t>
            </a:r>
            <a:r>
              <a:rPr lang="hu-HU" dirty="0" err="1" smtClean="0"/>
              <a:t>biometriai</a:t>
            </a:r>
            <a:r>
              <a:rPr lang="hu-HU" dirty="0" smtClean="0"/>
              <a:t> alkalmazások, agrár- és élelmiszeripar, közlekedés, gyártás és feldolgozóipar, távközlés.</a:t>
            </a:r>
          </a:p>
          <a:p>
            <a:r>
              <a:rPr lang="hu-HU" dirty="0" smtClean="0"/>
              <a:t>A mesterséges intelligencia, a mélytanulás matematikai alapjainak kutatása.</a:t>
            </a:r>
          </a:p>
          <a:p>
            <a:r>
              <a:rPr lang="hu-HU" dirty="0" smtClean="0"/>
              <a:t>Gépi látás, természetes nyelvfeldolgozás fejlesztése.</a:t>
            </a:r>
          </a:p>
          <a:p>
            <a:r>
              <a:rPr lang="hu-HU" dirty="0" smtClean="0"/>
              <a:t>Személyes adatok védelmét biztosító adatfeldolgozó technológiák kutatása.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5293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dirty="0" smtClean="0"/>
              <a:t>Különleges elvárások</a:t>
            </a:r>
            <a:endParaRPr lang="hu-HU" sz="3600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328ACA"/>
              </a:buClr>
            </a:pPr>
            <a:r>
              <a:rPr lang="hu-HU" sz="2600" dirty="0" smtClean="0">
                <a:ea typeface="Roboto" panose="02000000000000000000" pitchFamily="2" charset="0"/>
              </a:rPr>
              <a:t>5 évre tervezett projekt</a:t>
            </a:r>
          </a:p>
          <a:p>
            <a:pPr lvl="1">
              <a:buClr>
                <a:srgbClr val="328ACA"/>
              </a:buClr>
            </a:pPr>
            <a:r>
              <a:rPr lang="hu-HU" sz="2600" dirty="0" smtClean="0">
                <a:ea typeface="Roboto" panose="02000000000000000000" pitchFamily="2" charset="0"/>
              </a:rPr>
              <a:t>Évente felülvizsgálat, új döntés</a:t>
            </a:r>
          </a:p>
          <a:p>
            <a:pPr>
              <a:buClr>
                <a:srgbClr val="328ACA"/>
              </a:buClr>
            </a:pPr>
            <a:r>
              <a:rPr lang="hu-HU" sz="2600" dirty="0" smtClean="0">
                <a:ea typeface="Roboto" panose="02000000000000000000" pitchFamily="2" charset="0"/>
              </a:rPr>
              <a:t>Irányító struktúra</a:t>
            </a:r>
          </a:p>
          <a:p>
            <a:pPr lvl="1">
              <a:buClr>
                <a:srgbClr val="328ACA"/>
              </a:buClr>
            </a:pPr>
            <a:r>
              <a:rPr lang="hu-HU" sz="2600" dirty="0" smtClean="0">
                <a:ea typeface="Roboto" panose="02000000000000000000" pitchFamily="2" charset="0"/>
              </a:rPr>
              <a:t>ITM, NKFIH</a:t>
            </a:r>
          </a:p>
          <a:p>
            <a:pPr lvl="1">
              <a:buClr>
                <a:srgbClr val="328ACA"/>
              </a:buClr>
            </a:pPr>
            <a:r>
              <a:rPr lang="hu-HU" sz="2600" dirty="0" smtClean="0">
                <a:ea typeface="Roboto" panose="02000000000000000000" pitchFamily="2" charset="0"/>
              </a:rPr>
              <a:t>Nemzetközi Felügyelő Testület</a:t>
            </a:r>
          </a:p>
          <a:p>
            <a:pPr lvl="1">
              <a:buClr>
                <a:srgbClr val="328ACA"/>
              </a:buClr>
            </a:pPr>
            <a:r>
              <a:rPr lang="hu-HU" sz="2600" dirty="0" smtClean="0">
                <a:ea typeface="Roboto" panose="02000000000000000000" pitchFamily="2" charset="0"/>
              </a:rPr>
              <a:t>Szakmai Felügyelő Testület (Nemzeti laborok felett)</a:t>
            </a:r>
          </a:p>
          <a:p>
            <a:pPr lvl="1">
              <a:buClr>
                <a:srgbClr val="328ACA"/>
              </a:buClr>
            </a:pPr>
            <a:r>
              <a:rPr lang="hu-HU" sz="2600" dirty="0" smtClean="0">
                <a:ea typeface="Roboto" panose="02000000000000000000" pitchFamily="2" charset="0"/>
              </a:rPr>
              <a:t>Projekt Irányító Testület (NKFIH és konzorcium delegáltak)</a:t>
            </a:r>
          </a:p>
          <a:p>
            <a:pPr>
              <a:buClr>
                <a:srgbClr val="328ACA"/>
              </a:buClr>
            </a:pPr>
            <a:r>
              <a:rPr lang="hu-HU" sz="2600" dirty="0" smtClean="0">
                <a:ea typeface="Roboto" panose="02000000000000000000" pitchFamily="2" charset="0"/>
              </a:rPr>
              <a:t>Koordinátor kiemelt feladata</a:t>
            </a:r>
          </a:p>
          <a:p>
            <a:pPr lvl="1">
              <a:buClr>
                <a:srgbClr val="328ACA"/>
              </a:buClr>
            </a:pPr>
            <a:r>
              <a:rPr lang="hu-HU" sz="2200" dirty="0" smtClean="0">
                <a:ea typeface="Roboto" panose="02000000000000000000" pitchFamily="2" charset="0"/>
              </a:rPr>
              <a:t>Intézmények közötti együttműködés biztosítása, szétaprózottság csökkentése</a:t>
            </a:r>
          </a:p>
          <a:p>
            <a:pPr lvl="1">
              <a:buClr>
                <a:srgbClr val="328ACA"/>
              </a:buClr>
            </a:pPr>
            <a:r>
              <a:rPr lang="hu-HU" sz="2200" dirty="0" smtClean="0">
                <a:ea typeface="Roboto" panose="02000000000000000000" pitchFamily="2" charset="0"/>
              </a:rPr>
              <a:t>EU kapcsolatokban egymás támogatása</a:t>
            </a:r>
          </a:p>
          <a:p>
            <a:pPr>
              <a:buClr>
                <a:srgbClr val="328ACA"/>
              </a:buClr>
            </a:pPr>
            <a:r>
              <a:rPr lang="hu-HU" sz="2600" dirty="0" smtClean="0">
                <a:ea typeface="Roboto" panose="02000000000000000000" pitchFamily="2" charset="0"/>
              </a:rPr>
              <a:t>Kiemelt prioritás </a:t>
            </a:r>
            <a:r>
              <a:rPr lang="hu-HU" sz="2600" dirty="0" err="1" smtClean="0">
                <a:ea typeface="Roboto" panose="02000000000000000000" pitchFamily="2" charset="0"/>
              </a:rPr>
              <a:t>Horizon</a:t>
            </a:r>
            <a:r>
              <a:rPr lang="hu-HU" sz="2600" dirty="0" smtClean="0">
                <a:ea typeface="Roboto" panose="02000000000000000000" pitchFamily="2" charset="0"/>
              </a:rPr>
              <a:t> Europe források növelése</a:t>
            </a:r>
            <a:endParaRPr lang="hu-HU" sz="2600" dirty="0">
              <a:ea typeface="Roboto" panose="02000000000000000000" pitchFamily="2" charset="0"/>
            </a:endParaRPr>
          </a:p>
        </p:txBody>
      </p:sp>
      <p:sp>
        <p:nvSpPr>
          <p:cNvPr id="2" name="Dátum hely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hu-HU" smtClean="0"/>
              <a:t>2020 december 4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smtClean="0"/>
              <a:t>MILAB Bemutatkozás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hu-HU" smtClean="0"/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4680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 </a:t>
            </a:r>
            <a:r>
              <a:rPr lang="en-GB" dirty="0" err="1" smtClean="0"/>
              <a:t>Koalícióval</a:t>
            </a:r>
            <a:r>
              <a:rPr lang="en-GB" dirty="0"/>
              <a:t/>
            </a:r>
            <a:br>
              <a:rPr lang="en-GB" dirty="0"/>
            </a:br>
            <a:r>
              <a:rPr lang="en-GB" dirty="0" err="1" smtClean="0"/>
              <a:t>szoros</a:t>
            </a:r>
            <a:r>
              <a:rPr lang="en-GB" dirty="0" smtClean="0"/>
              <a:t> </a:t>
            </a:r>
            <a:r>
              <a:rPr lang="en-GB" dirty="0" err="1" smtClean="0"/>
              <a:t>személyi</a:t>
            </a:r>
            <a:r>
              <a:rPr lang="en-GB" dirty="0" smtClean="0"/>
              <a:t> </a:t>
            </a:r>
            <a:r>
              <a:rPr lang="en-GB" dirty="0" err="1" smtClean="0"/>
              <a:t>kapcsolatban</a:t>
            </a:r>
            <a:endParaRPr lang="en-GB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812" y="152400"/>
            <a:ext cx="35814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Cím 1"/>
          <p:cNvSpPr txBox="1">
            <a:spLocks/>
          </p:cNvSpPr>
          <p:nvPr/>
        </p:nvSpPr>
        <p:spPr>
          <a:xfrm>
            <a:off x="2513012" y="1259402"/>
            <a:ext cx="7803296" cy="76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 smtClean="0"/>
              <a:t>Munkacsoport</a:t>
            </a:r>
            <a:r>
              <a:rPr lang="en-GB" dirty="0" smtClean="0"/>
              <a:t> </a:t>
            </a:r>
            <a:r>
              <a:rPr lang="en-GB" dirty="0" err="1" smtClean="0"/>
              <a:t>vezetők</a:t>
            </a:r>
            <a:r>
              <a:rPr lang="en-GB" dirty="0" smtClean="0"/>
              <a:t> </a:t>
            </a:r>
            <a:r>
              <a:rPr lang="en-GB" dirty="0" err="1" smtClean="0"/>
              <a:t>és</a:t>
            </a:r>
            <a:r>
              <a:rPr lang="en-GB" dirty="0" smtClean="0"/>
              <a:t> MILAB </a:t>
            </a:r>
            <a:r>
              <a:rPr lang="en-GB" dirty="0" err="1" smtClean="0"/>
              <a:t>szerepük</a:t>
            </a:r>
            <a:endParaRPr lang="en-GB" dirty="0"/>
          </a:p>
        </p:txBody>
      </p:sp>
      <p:sp>
        <p:nvSpPr>
          <p:cNvPr id="29" name="Google Shape;665;p76"/>
          <p:cNvSpPr txBox="1"/>
          <p:nvPr/>
        </p:nvSpPr>
        <p:spPr>
          <a:xfrm>
            <a:off x="1397081" y="2202852"/>
            <a:ext cx="2933962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hu-HU" sz="17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Dr. </a:t>
            </a:r>
            <a:r>
              <a:rPr lang="en" sz="17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Benczúr </a:t>
            </a:r>
            <a:r>
              <a:rPr lang="en" sz="17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András</a:t>
            </a:r>
          </a:p>
          <a:p>
            <a:r>
              <a:rPr lang="en" sz="17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SZTAKI</a:t>
            </a:r>
          </a:p>
          <a:p>
            <a:r>
              <a:rPr lang="en" sz="17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MILAB Szakmai vezető</a:t>
            </a:r>
            <a:endParaRPr sz="17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Adatipar</a:t>
            </a:r>
          </a:p>
          <a:p>
            <a:endParaRPr dirty="0">
              <a:solidFill>
                <a:srgbClr val="328AC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666;p76"/>
          <p:cNvSpPr txBox="1"/>
          <p:nvPr/>
        </p:nvSpPr>
        <p:spPr>
          <a:xfrm>
            <a:off x="1372366" y="4790604"/>
            <a:ext cx="2790551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17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Érdi-Krausz</a:t>
            </a:r>
            <a:r>
              <a:rPr lang="en-GB" sz="17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b="1" dirty="0" err="1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Gábor</a:t>
            </a:r>
            <a:endParaRPr lang="en-GB" sz="17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GB" sz="17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SZTAKI (</a:t>
            </a:r>
            <a:r>
              <a:rPr lang="en-GB" sz="17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korábban</a:t>
            </a:r>
            <a:r>
              <a:rPr lang="en-GB" sz="17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T-Systems)</a:t>
            </a:r>
          </a:p>
          <a:p>
            <a:r>
              <a:rPr lang="en-GB" sz="17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MILAB </a:t>
            </a:r>
            <a:r>
              <a:rPr lang="en-GB" sz="17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projekt</a:t>
            </a:r>
            <a:r>
              <a:rPr lang="en-GB" sz="17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koordinátor</a:t>
            </a:r>
            <a:endParaRPr lang="en-GB" sz="17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Technológia</a:t>
            </a:r>
            <a:endParaRPr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667;p76"/>
          <p:cNvSpPr txBox="1"/>
          <p:nvPr/>
        </p:nvSpPr>
        <p:spPr>
          <a:xfrm>
            <a:off x="5191609" y="3491088"/>
            <a:ext cx="2855584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hu-HU" sz="17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Dr. </a:t>
            </a:r>
            <a:r>
              <a:rPr lang="en" sz="17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Németh </a:t>
            </a:r>
            <a:r>
              <a:rPr lang="en" sz="17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Géza</a:t>
            </a:r>
            <a:endParaRPr lang="en" sz="17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" sz="17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BME</a:t>
            </a:r>
          </a:p>
          <a:p>
            <a:r>
              <a:rPr lang="en" sz="17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MILAB kutatócsoport vezető</a:t>
            </a:r>
            <a:endParaRPr sz="17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GB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Nemzetközi</a:t>
            </a:r>
            <a:r>
              <a:rPr lang="en-GB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kapcsolatok</a:t>
            </a:r>
            <a:endParaRPr lang="hu-HU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668;p76"/>
          <p:cNvSpPr txBox="1"/>
          <p:nvPr/>
        </p:nvSpPr>
        <p:spPr>
          <a:xfrm>
            <a:off x="9221699" y="4789102"/>
            <a:ext cx="2280488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hu-HU" sz="1700" b="1" dirty="0">
                <a:latin typeface="Calibri"/>
                <a:ea typeface="Calibri"/>
                <a:cs typeface="Calibri"/>
                <a:sym typeface="Calibri"/>
              </a:rPr>
              <a:t>Dr. </a:t>
            </a:r>
            <a:r>
              <a:rPr lang="en" sz="1700" b="1" dirty="0">
                <a:latin typeface="Calibri"/>
                <a:ea typeface="Calibri"/>
                <a:cs typeface="Calibri"/>
                <a:sym typeface="Calibri"/>
              </a:rPr>
              <a:t>Dietz Ferenc </a:t>
            </a:r>
            <a:endParaRPr lang="hu-HU" sz="1700" b="1"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en" sz="1700" b="1" dirty="0">
                <a:latin typeface="Calibri"/>
                <a:ea typeface="Calibri"/>
                <a:cs typeface="Calibri"/>
                <a:sym typeface="Calibri"/>
              </a:rPr>
              <a:t>BGE</a:t>
            </a:r>
            <a:endParaRPr sz="1700" b="1"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Oktatás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669;p76"/>
          <p:cNvSpPr txBox="1"/>
          <p:nvPr/>
        </p:nvSpPr>
        <p:spPr>
          <a:xfrm>
            <a:off x="9221699" y="2202852"/>
            <a:ext cx="2367843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hu-HU" sz="1700" b="1" dirty="0">
                <a:latin typeface="Calibri"/>
                <a:ea typeface="Calibri"/>
                <a:cs typeface="Calibri"/>
                <a:sym typeface="Calibri"/>
              </a:rPr>
              <a:t>Dr. </a:t>
            </a:r>
            <a:r>
              <a:rPr lang="en" sz="1700" b="1" dirty="0">
                <a:latin typeface="Calibri"/>
                <a:ea typeface="Calibri"/>
                <a:cs typeface="Calibri"/>
                <a:sym typeface="Calibri"/>
              </a:rPr>
              <a:t>Petrányi </a:t>
            </a:r>
            <a:r>
              <a:rPr lang="en" sz="1700" b="1" dirty="0">
                <a:ea typeface="Calibri"/>
                <a:cs typeface="Calibri"/>
                <a:sym typeface="Calibri"/>
              </a:rPr>
              <a:t>Dóra</a:t>
            </a:r>
            <a:endParaRPr lang="en" sz="1700" b="1"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en" sz="1700" b="1" dirty="0">
                <a:latin typeface="Calibri"/>
                <a:ea typeface="Calibri"/>
                <a:cs typeface="Calibri"/>
                <a:sym typeface="Calibri"/>
              </a:rPr>
              <a:t>CMS Law</a:t>
            </a:r>
            <a:endParaRPr sz="1700" b="1"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Szabályozás, Etika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665;p76"/>
          <p:cNvSpPr txBox="1"/>
          <p:nvPr/>
        </p:nvSpPr>
        <p:spPr>
          <a:xfrm>
            <a:off x="1406932" y="3428542"/>
            <a:ext cx="2442197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17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Hans </a:t>
            </a:r>
            <a:r>
              <a:rPr lang="en-GB" sz="17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Zoltán</a:t>
            </a:r>
            <a:endParaRPr lang="en-GB" sz="17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GB" sz="17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Clementine</a:t>
            </a:r>
          </a:p>
          <a:p>
            <a:r>
              <a:rPr lang="en-GB" sz="17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MILAB </a:t>
            </a:r>
            <a:r>
              <a:rPr lang="en-GB" sz="17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külső</a:t>
            </a:r>
            <a:r>
              <a:rPr lang="en-GB" sz="17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szakértő</a:t>
            </a:r>
            <a:endParaRPr sz="17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Adatipar</a:t>
            </a:r>
            <a:endParaRPr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665;p76"/>
          <p:cNvSpPr txBox="1"/>
          <p:nvPr/>
        </p:nvSpPr>
        <p:spPr>
          <a:xfrm>
            <a:off x="5194047" y="4789102"/>
            <a:ext cx="20052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1700" b="1" dirty="0" err="1">
                <a:latin typeface="Calibri"/>
                <a:ea typeface="Calibri"/>
                <a:cs typeface="Calibri"/>
                <a:sym typeface="Calibri"/>
              </a:rPr>
              <a:t>Marosvári</a:t>
            </a:r>
            <a:r>
              <a:rPr lang="en-GB" sz="17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b="1" dirty="0" err="1">
                <a:ea typeface="Calibri"/>
                <a:cs typeface="Calibri"/>
                <a:sym typeface="Calibri"/>
              </a:rPr>
              <a:t>Zsolt</a:t>
            </a:r>
            <a:endParaRPr lang="en-GB" sz="1700" b="1"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hu-HU" sz="1700" b="1" dirty="0" err="1">
                <a:latin typeface="Calibri"/>
                <a:ea typeface="Calibri"/>
                <a:cs typeface="Calibri"/>
                <a:sym typeface="Calibri"/>
              </a:rPr>
              <a:t>Hearsay</a:t>
            </a:r>
            <a:r>
              <a:rPr lang="hu-HU" sz="1700" b="1" dirty="0">
                <a:latin typeface="Calibri"/>
                <a:ea typeface="Calibri"/>
                <a:cs typeface="Calibri"/>
                <a:sym typeface="Calibri"/>
              </a:rPr>
              <a:t> Systems</a:t>
            </a:r>
            <a:endParaRPr sz="1700" b="1"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Alkalmazások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669;p76"/>
          <p:cNvSpPr txBox="1"/>
          <p:nvPr/>
        </p:nvSpPr>
        <p:spPr>
          <a:xfrm>
            <a:off x="9199270" y="3491088"/>
            <a:ext cx="3145129" cy="327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hu-HU" sz="17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Dr. </a:t>
            </a:r>
            <a:r>
              <a:rPr lang="en" sz="17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Darázs  </a:t>
            </a:r>
            <a:r>
              <a:rPr lang="en" sz="17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Lénárd</a:t>
            </a:r>
          </a:p>
          <a:p>
            <a:r>
              <a:rPr lang="en" sz="17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ELTE</a:t>
            </a:r>
          </a:p>
          <a:p>
            <a:r>
              <a:rPr lang="en-GB" sz="17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MILAB </a:t>
            </a:r>
            <a:r>
              <a:rPr lang="en-GB" sz="17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intézmény</a:t>
            </a:r>
            <a:r>
              <a:rPr lang="en" sz="17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koordinátor</a:t>
            </a:r>
            <a:endParaRPr sz="17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hu-HU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Szabályozás, Etika</a:t>
            </a:r>
          </a:p>
          <a:p>
            <a:endParaRPr lang="hu-HU" dirty="0">
              <a:solidFill>
                <a:srgbClr val="328AC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667;p76"/>
          <p:cNvSpPr txBox="1"/>
          <p:nvPr/>
        </p:nvSpPr>
        <p:spPr>
          <a:xfrm>
            <a:off x="5191609" y="2188783"/>
            <a:ext cx="2690788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17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Németh </a:t>
            </a:r>
            <a:r>
              <a:rPr lang="en" sz="17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Edina</a:t>
            </a:r>
            <a:endParaRPr lang="en" sz="17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" sz="17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NKFIH</a:t>
            </a:r>
            <a:endParaRPr sz="17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MILAB tanácsadó</a:t>
            </a:r>
          </a:p>
          <a:p>
            <a:r>
              <a:rPr lang="en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Nemzetközi kapcsolatok</a:t>
            </a:r>
            <a:endParaRPr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48" y="3321243"/>
            <a:ext cx="1332074" cy="13989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9" name="Picture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88" r="1585" b="23604"/>
          <a:stretch/>
        </p:blipFill>
        <p:spPr bwMode="auto">
          <a:xfrm>
            <a:off x="3873868" y="2071134"/>
            <a:ext cx="1298130" cy="14146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" t="1227" r="8762" b="16633"/>
          <a:stretch/>
        </p:blipFill>
        <p:spPr bwMode="auto">
          <a:xfrm>
            <a:off x="7851497" y="2171949"/>
            <a:ext cx="1394636" cy="13780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2" t="1" r="3052" b="47464"/>
          <a:stretch/>
        </p:blipFill>
        <p:spPr>
          <a:xfrm>
            <a:off x="100467" y="2046301"/>
            <a:ext cx="1328235" cy="1371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8" b="17905"/>
          <a:stretch/>
        </p:blipFill>
        <p:spPr>
          <a:xfrm>
            <a:off x="64982" y="4608225"/>
            <a:ext cx="1332074" cy="14664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id="{DD9295C5-ECBC-4BFA-A33F-2A4A5C2D7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843" y="3440412"/>
            <a:ext cx="1416923" cy="142980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5G Coalition Looking to Establish Pioneering Path for Hungary | The  Budapest Business Journal on the web | bbj.hu">
            <a:extLst>
              <a:ext uri="{FF2B5EF4-FFF2-40B4-BE49-F238E27FC236}">
                <a16:creationId xmlns:a16="http://schemas.microsoft.com/office/drawing/2014/main" id="{5BCF2561-FEEB-47C5-B3DB-1E0452C91E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8" t="1" r="8531" b="43621"/>
          <a:stretch/>
        </p:blipFill>
        <p:spPr bwMode="auto">
          <a:xfrm>
            <a:off x="3951448" y="4784338"/>
            <a:ext cx="1332074" cy="13482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Az Eötvös Loránd Tudományegyetem vezetői">
            <a:extLst>
              <a:ext uri="{FF2B5EF4-FFF2-40B4-BE49-F238E27FC236}">
                <a16:creationId xmlns:a16="http://schemas.microsoft.com/office/drawing/2014/main" id="{97DE60F5-B9B6-421C-B8A5-F155F892F7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9" b="30783"/>
          <a:stretch/>
        </p:blipFill>
        <p:spPr bwMode="auto">
          <a:xfrm>
            <a:off x="7846064" y="3470259"/>
            <a:ext cx="1375635" cy="13482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Dr. Dietz Ferenc">
            <a:extLst>
              <a:ext uri="{FF2B5EF4-FFF2-40B4-BE49-F238E27FC236}">
                <a16:creationId xmlns:a16="http://schemas.microsoft.com/office/drawing/2014/main" id="{B1FB9AEA-A5C6-42D1-843D-965514FEF9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0" r="11423" b="22256"/>
          <a:stretch/>
        </p:blipFill>
        <p:spPr bwMode="auto">
          <a:xfrm>
            <a:off x="7783116" y="4743771"/>
            <a:ext cx="1444191" cy="14350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hu-HU" smtClean="0"/>
              <a:t>2020 december 4</a:t>
            </a:r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smtClean="0"/>
              <a:t>MILAB Bemutatkozás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29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9523571" cy="609600"/>
          </a:xfrm>
        </p:spPr>
        <p:txBody>
          <a:bodyPr>
            <a:normAutofit/>
          </a:bodyPr>
          <a:lstStyle/>
          <a:p>
            <a:r>
              <a:rPr lang="en-GB" dirty="0" err="1" smtClean="0"/>
              <a:t>Együttműködés</a:t>
            </a:r>
            <a:r>
              <a:rPr lang="en-GB" dirty="0" smtClean="0"/>
              <a:t> </a:t>
            </a:r>
            <a:r>
              <a:rPr lang="en-GB" dirty="0" err="1" smtClean="0"/>
              <a:t>az</a:t>
            </a:r>
            <a:r>
              <a:rPr lang="en-GB" dirty="0" smtClean="0"/>
              <a:t> </a:t>
            </a:r>
            <a:r>
              <a:rPr lang="en-GB" dirty="0" err="1" smtClean="0"/>
              <a:t>Országstratégia</a:t>
            </a:r>
            <a:r>
              <a:rPr lang="en-GB" dirty="0" smtClean="0"/>
              <a:t> </a:t>
            </a:r>
            <a:r>
              <a:rPr lang="en-GB" dirty="0" err="1" smtClean="0"/>
              <a:t>projektekkel</a:t>
            </a:r>
            <a:endParaRPr lang="en-GB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átum hely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hu-HU" smtClean="0"/>
              <a:t>2020 december 4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smtClean="0"/>
              <a:t>MILAB Bemutatkozás</a:t>
            </a:r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10" name="Tartalom hely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5329690"/>
              </p:ext>
            </p:extLst>
          </p:nvPr>
        </p:nvGraphicFramePr>
        <p:xfrm>
          <a:off x="455772" y="1077097"/>
          <a:ext cx="11123612" cy="5302062"/>
        </p:xfrm>
        <a:graphic>
          <a:graphicData uri="http://schemas.openxmlformats.org/drawingml/2006/table">
            <a:tbl>
              <a:tblPr firstRow="1" bandRow="1"/>
              <a:tblGrid>
                <a:gridCol w="8261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2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17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hu-HU" sz="2000" noProof="0" dirty="0"/>
                        <a:t>Cél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hu-HU" sz="2000" b="1" kern="1200" noProof="0" dirty="0">
                          <a:solidFill>
                            <a:schemeClr val="lt1"/>
                          </a:solidFill>
                          <a:latin typeface="Calibri"/>
                          <a:ea typeface="+mn-ea"/>
                          <a:cs typeface="+mn-cs"/>
                        </a:rPr>
                        <a:t>Státusz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3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hu-HU" sz="1600" b="1" noProof="0" dirty="0"/>
                        <a:t>Adatpiac</a:t>
                      </a:r>
                      <a:r>
                        <a:rPr lang="hu-HU" sz="1600" noProof="0" dirty="0"/>
                        <a:t> – bróker funkció, piactér, személyes adatok feltételrendszere, </a:t>
                      </a:r>
                      <a:r>
                        <a:rPr lang="hu-HU" sz="1600" noProof="0" dirty="0" err="1"/>
                        <a:t>one</a:t>
                      </a:r>
                      <a:r>
                        <a:rPr lang="hu-HU" sz="1600" noProof="0" dirty="0"/>
                        <a:t>-stop-shop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MILAB </a:t>
                      </a:r>
                      <a:r>
                        <a:rPr lang="en-GB" sz="1600" b="0" i="0" u="none" strike="noStrike" kern="1200" baseline="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prototípus</a:t>
                      </a:r>
                      <a:r>
                        <a:rPr lang="en-GB" sz="16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6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fejlesztő kapacitás	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7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hu-HU" sz="1600" b="1" kern="1200" noProof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Adattárca</a:t>
                      </a:r>
                      <a:r>
                        <a:rPr lang="hu-HU" sz="1600" kern="1200" noProof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: rendelkezés személyes adatok másodlagos felhasználásáról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strike="noStrike" kern="1200" baseline="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Biztonság</a:t>
                      </a:r>
                      <a:r>
                        <a:rPr lang="en-GB" sz="16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Privacy </a:t>
                      </a:r>
                      <a:r>
                        <a:rPr lang="en-GB" sz="1600" b="0" i="0" u="none" strike="noStrike" kern="1200" baseline="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kutatás</a:t>
                      </a:r>
                      <a:endParaRPr lang="hu-HU" sz="1600" b="0" i="0" u="none" strike="noStrike" kern="1200" baseline="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7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noProof="0" dirty="0"/>
                        <a:t>Közadatok</a:t>
                      </a:r>
                      <a:r>
                        <a:rPr lang="hu-HU" sz="1600" noProof="0" dirty="0"/>
                        <a:t>, Nemzeti Adatvagyon Ügynökség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b="0" i="0" u="none" strike="noStrike" kern="1200" baseline="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Első</a:t>
                      </a:r>
                      <a:r>
                        <a:rPr lang="en-GB" sz="16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i="0" u="none" strike="noStrike" kern="1200" baseline="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adatforrások</a:t>
                      </a:r>
                      <a:r>
                        <a:rPr lang="en-GB" sz="16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i="0" u="none" strike="noStrike" kern="1200" baseline="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felmérése</a:t>
                      </a:r>
                      <a:r>
                        <a:rPr lang="en-GB" sz="16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600" b="0" i="0" u="none" strike="noStrike" kern="1200" baseline="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projekt-tervek</a:t>
                      </a:r>
                      <a:endParaRPr lang="hu-HU" sz="1600" b="0" i="0" u="none" strike="noStrike" kern="1200" baseline="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51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noProof="0" dirty="0"/>
                        <a:t>Oktatás</a:t>
                      </a:r>
                      <a:r>
                        <a:rPr lang="hu-HU" sz="1600" noProof="0" dirty="0"/>
                        <a:t>: tudás társadalmasítás; tudatosítás, </a:t>
                      </a:r>
                      <a:r>
                        <a:rPr lang="hu-HU" sz="1600" noProof="0" dirty="0" err="1"/>
                        <a:t>disszemináció</a:t>
                      </a:r>
                      <a:r>
                        <a:rPr lang="hu-HU" sz="1600" noProof="0" dirty="0"/>
                        <a:t>, társadalmi kommunikáció, rendezvény; online MI képzés; kompetenciafejlesztés és szakértői bázis bővítése; …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MILAB </a:t>
                      </a:r>
                      <a:r>
                        <a:rPr lang="en-GB" sz="1600" b="0" i="0" u="none" strike="noStrike" kern="1200" baseline="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részt</a:t>
                      </a:r>
                      <a:r>
                        <a:rPr lang="en-GB" sz="16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i="0" u="none" strike="noStrike" kern="1200" baseline="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vesz</a:t>
                      </a:r>
                      <a:r>
                        <a:rPr lang="en-GB" sz="16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i="0" u="none" strike="noStrike" kern="1200" baseline="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oktatási</a:t>
                      </a:r>
                      <a:r>
                        <a:rPr lang="en-GB" sz="16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i="0" u="none" strike="noStrike" kern="1200" baseline="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anyagok</a:t>
                      </a:r>
                      <a:r>
                        <a:rPr lang="en-GB" sz="16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i="0" u="none" strike="noStrike" kern="1200" baseline="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készítésében</a:t>
                      </a:r>
                      <a:endParaRPr lang="hu-HU" sz="1600" b="0" i="0" u="none" strike="noStrike" kern="1200" baseline="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3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noProof="0" dirty="0"/>
                        <a:t>Infrastruktúra</a:t>
                      </a:r>
                      <a:r>
                        <a:rPr lang="hu-HU" sz="1600" noProof="0" dirty="0"/>
                        <a:t>: kapacitások felmérése és fejlesztése (hardver, szoftver, </a:t>
                      </a:r>
                      <a:r>
                        <a:rPr lang="hu-HU" sz="1600" noProof="0" dirty="0" err="1"/>
                        <a:t>pl</a:t>
                      </a:r>
                      <a:r>
                        <a:rPr lang="hu-HU" sz="1600" noProof="0" dirty="0"/>
                        <a:t> </a:t>
                      </a:r>
                      <a:r>
                        <a:rPr lang="hu-HU" sz="1600" noProof="0" dirty="0" err="1"/>
                        <a:t>sandboxok</a:t>
                      </a:r>
                      <a:r>
                        <a:rPr lang="hu-HU" sz="1600" noProof="0" dirty="0"/>
                        <a:t>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strike="noStrike" kern="1200" baseline="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Kutatói</a:t>
                      </a:r>
                      <a:r>
                        <a:rPr lang="en-GB" sz="16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i="0" u="none" strike="noStrike" kern="1200" baseline="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felhő</a:t>
                      </a:r>
                      <a:endParaRPr lang="en-GB" sz="1600" b="0" i="0" u="none" strike="noStrike" kern="1200" baseline="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hybrid </a:t>
                      </a:r>
                      <a:r>
                        <a:rPr lang="en-GB" sz="1600" b="0" i="0" u="none" strike="noStrike" kern="1200" baseline="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felhő</a:t>
                      </a:r>
                      <a:r>
                        <a:rPr lang="en-GB" sz="16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i="0" u="none" strike="noStrike" kern="1200" baseline="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prototípus</a:t>
                      </a:r>
                      <a:endParaRPr lang="hu-HU" sz="1600" b="0" i="0" u="none" strike="noStrike" kern="1200" baseline="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3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noProof="0" dirty="0"/>
                        <a:t>Mesterséges Intelligencia </a:t>
                      </a:r>
                      <a:r>
                        <a:rPr lang="hu-HU" sz="1600" b="1" noProof="0" dirty="0"/>
                        <a:t>Szabályozási és Etika </a:t>
                      </a:r>
                      <a:r>
                        <a:rPr lang="hu-HU" sz="1600" noProof="0" dirty="0"/>
                        <a:t>Tudásközpont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ELTE </a:t>
                      </a:r>
                      <a:r>
                        <a:rPr lang="en-GB" sz="1600" b="0" i="0" u="none" strike="noStrike" kern="1200" baseline="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kapcsolat</a:t>
                      </a:r>
                      <a:endParaRPr lang="hu-HU" sz="1600" b="0" i="0" u="none" strike="noStrike" kern="1200" baseline="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17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noProof="0" dirty="0"/>
                        <a:t>Az </a:t>
                      </a:r>
                      <a:r>
                        <a:rPr lang="hu-HU" sz="1600" b="1" noProof="0" dirty="0"/>
                        <a:t>egészségügyi adatvagyon </a:t>
                      </a:r>
                      <a:r>
                        <a:rPr lang="hu-HU" sz="1600" noProof="0" dirty="0"/>
                        <a:t>elérhetővé tétele, ráépülő MI kutatás és innováció támogatása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SOTE </a:t>
                      </a:r>
                      <a:r>
                        <a:rPr lang="en-GB" sz="1600" b="0" i="0" u="none" strike="noStrike" kern="1200" baseline="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kapcsolat</a:t>
                      </a:r>
                      <a:endParaRPr lang="hu-HU" sz="1600" b="0" i="0" u="none" strike="noStrike" kern="1200" baseline="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17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noProof="0" dirty="0" err="1"/>
                        <a:t>Klímavezérelt</a:t>
                      </a:r>
                      <a:r>
                        <a:rPr lang="hu-HU" sz="1600" b="1" noProof="0" dirty="0"/>
                        <a:t> agrárium</a:t>
                      </a:r>
                      <a:r>
                        <a:rPr lang="hu-HU" sz="1600" noProof="0" dirty="0"/>
                        <a:t>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ELTE, SZE, SZTAKI </a:t>
                      </a:r>
                      <a:r>
                        <a:rPr lang="en-GB" sz="1600" b="0" i="0" u="none" strike="noStrike" kern="1200" baseline="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kutatások</a:t>
                      </a:r>
                      <a:endParaRPr lang="hu-HU" sz="1600" b="0" i="0" u="none" strike="noStrike" kern="1200" baseline="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17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noProof="0" dirty="0">
                          <a:solidFill>
                            <a:schemeClr val="tx1"/>
                          </a:solidFill>
                        </a:rPr>
                        <a:t>Nyelvtechnológia</a:t>
                      </a:r>
                      <a:r>
                        <a:rPr lang="hu-HU" sz="1600" noProof="0" dirty="0">
                          <a:solidFill>
                            <a:schemeClr val="tx1"/>
                          </a:solidFill>
                        </a:rPr>
                        <a:t>, automatizált ügyintézés magyar nyelven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strike="noStrike" kern="1200" baseline="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Közös</a:t>
                      </a:r>
                      <a:r>
                        <a:rPr lang="en-GB" sz="16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i="0" u="none" strike="noStrike" kern="1200" baseline="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operatív</a:t>
                      </a:r>
                      <a:r>
                        <a:rPr lang="en-GB" sz="16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i="0" u="none" strike="noStrike" kern="1200" baseline="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mcs</a:t>
                      </a:r>
                      <a:endParaRPr lang="hu-HU" sz="1600" b="0" i="0" u="none" strike="noStrike" kern="1200" baseline="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20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>
            <a:extLst>
              <a:ext uri="{FF2B5EF4-FFF2-40B4-BE49-F238E27FC236}">
                <a16:creationId xmlns:a16="http://schemas.microsoft.com/office/drawing/2014/main" id="{79E32C10-0423-44CF-8347-56DEA18D648C}"/>
              </a:ext>
            </a:extLst>
          </p:cNvPr>
          <p:cNvSpPr/>
          <p:nvPr/>
        </p:nvSpPr>
        <p:spPr>
          <a:xfrm>
            <a:off x="235882" y="219498"/>
            <a:ext cx="499422" cy="3974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799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999" dirty="0">
                <a:solidFill>
                  <a:srgbClr val="05498F"/>
                </a:solidFill>
              </a:rPr>
              <a:t>MILAB hat </a:t>
            </a:r>
            <a:r>
              <a:rPr lang="hu-HU" sz="3999" dirty="0" err="1">
                <a:solidFill>
                  <a:srgbClr val="05498F"/>
                </a:solidFill>
              </a:rPr>
              <a:t>alprojekt</a:t>
            </a:r>
            <a:endParaRPr lang="hu-HU" sz="3999" dirty="0">
              <a:solidFill>
                <a:srgbClr val="05498F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Clr>
                <a:srgbClr val="328ACA"/>
              </a:buClr>
            </a:pPr>
            <a:r>
              <a:rPr lang="hu-HU" dirty="0">
                <a:ea typeface="Roboto" panose="02000000000000000000" pitchFamily="2" charset="0"/>
              </a:rPr>
              <a:t>MI elméleti, matematikai alapjai</a:t>
            </a:r>
          </a:p>
          <a:p>
            <a:pPr lvl="1">
              <a:buClr>
                <a:srgbClr val="328ACA"/>
              </a:buClr>
            </a:pPr>
            <a:r>
              <a:rPr lang="hu-HU" dirty="0">
                <a:ea typeface="Roboto" panose="02000000000000000000" pitchFamily="2" charset="0"/>
              </a:rPr>
              <a:t>Információs geometria, neuronhálók mint </a:t>
            </a:r>
            <a:r>
              <a:rPr lang="hu-HU" dirty="0" err="1">
                <a:ea typeface="Roboto" panose="02000000000000000000" pitchFamily="2" charset="0"/>
              </a:rPr>
              <a:t>topologikus</a:t>
            </a:r>
            <a:r>
              <a:rPr lang="hu-HU" dirty="0">
                <a:ea typeface="Roboto" panose="02000000000000000000" pitchFamily="2" charset="0"/>
              </a:rPr>
              <a:t> sokaságok</a:t>
            </a:r>
          </a:p>
          <a:p>
            <a:pPr lvl="1">
              <a:buClr>
                <a:srgbClr val="328ACA"/>
              </a:buClr>
            </a:pPr>
            <a:r>
              <a:rPr lang="hu-HU" dirty="0">
                <a:ea typeface="Roboto" panose="02000000000000000000" pitchFamily="2" charset="0"/>
              </a:rPr>
              <a:t>Neuronhálók mint nagy hálózatok</a:t>
            </a:r>
          </a:p>
          <a:p>
            <a:pPr lvl="1">
              <a:buClr>
                <a:srgbClr val="328ACA"/>
              </a:buClr>
            </a:pPr>
            <a:r>
              <a:rPr lang="hu-HU" dirty="0">
                <a:ea typeface="Roboto" panose="02000000000000000000" pitchFamily="2" charset="0"/>
              </a:rPr>
              <a:t>Agy-inspirált számítások</a:t>
            </a:r>
          </a:p>
          <a:p>
            <a:pPr lvl="1">
              <a:buClr>
                <a:srgbClr val="328ACA"/>
              </a:buClr>
            </a:pPr>
            <a:r>
              <a:rPr lang="hu-HU" dirty="0" err="1">
                <a:ea typeface="Roboto" panose="02000000000000000000" pitchFamily="2" charset="0"/>
              </a:rPr>
              <a:t>Optimalizáció</a:t>
            </a:r>
            <a:r>
              <a:rPr lang="hu-HU" dirty="0">
                <a:ea typeface="Roboto" panose="02000000000000000000" pitchFamily="2" charset="0"/>
              </a:rPr>
              <a:t>, Big Data</a:t>
            </a:r>
          </a:p>
          <a:p>
            <a:pPr>
              <a:buClr>
                <a:srgbClr val="328ACA"/>
              </a:buClr>
            </a:pPr>
            <a:r>
              <a:rPr lang="hu-HU" dirty="0">
                <a:ea typeface="Roboto" panose="02000000000000000000" pitchFamily="2" charset="0"/>
              </a:rPr>
              <a:t>Természetes nyelv feldolgozás</a:t>
            </a:r>
          </a:p>
          <a:p>
            <a:pPr lvl="1">
              <a:buClr>
                <a:srgbClr val="328ACA"/>
              </a:buClr>
            </a:pPr>
            <a:r>
              <a:rPr lang="hu-HU" dirty="0">
                <a:ea typeface="Roboto" panose="02000000000000000000" pitchFamily="2" charset="0"/>
              </a:rPr>
              <a:t>Magyar nyelv fókusz</a:t>
            </a:r>
          </a:p>
          <a:p>
            <a:pPr lvl="1">
              <a:buClr>
                <a:srgbClr val="328ACA"/>
              </a:buClr>
            </a:pPr>
            <a:r>
              <a:rPr lang="hu-HU" dirty="0">
                <a:ea typeface="Roboto" panose="02000000000000000000" pitchFamily="2" charset="0"/>
              </a:rPr>
              <a:t>Közös nyílt forráskódú eszköztár fejlesztés koordinálása</a:t>
            </a:r>
          </a:p>
          <a:p>
            <a:pPr>
              <a:buClr>
                <a:srgbClr val="328ACA"/>
              </a:buClr>
            </a:pPr>
            <a:r>
              <a:rPr lang="hu-HU" dirty="0">
                <a:ea typeface="Roboto" panose="02000000000000000000" pitchFamily="2" charset="0"/>
              </a:rPr>
              <a:t>Egészségügyi alkalmazások</a:t>
            </a:r>
          </a:p>
          <a:p>
            <a:pPr lvl="1">
              <a:buClr>
                <a:srgbClr val="328ACA"/>
              </a:buClr>
            </a:pPr>
            <a:r>
              <a:rPr lang="hu-HU" dirty="0">
                <a:ea typeface="Roboto" panose="02000000000000000000" pitchFamily="2" charset="0"/>
              </a:rPr>
              <a:t>Képfeldolgozás: mammográfia, tüdő, mellkas CT, kardiovaszkuláris, máj, …</a:t>
            </a:r>
          </a:p>
          <a:p>
            <a:pPr lvl="1">
              <a:buClr>
                <a:srgbClr val="328ACA"/>
              </a:buClr>
            </a:pPr>
            <a:r>
              <a:rPr lang="hu-HU" dirty="0">
                <a:ea typeface="Roboto" panose="02000000000000000000" pitchFamily="2" charset="0"/>
              </a:rPr>
              <a:t>Egészségügyi jelentések, EESZT</a:t>
            </a:r>
          </a:p>
          <a:p>
            <a:pPr marL="0" indent="0">
              <a:buNone/>
            </a:pPr>
            <a:endParaRPr lang="hu-HU" dirty="0"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Clr>
                <a:srgbClr val="328ACA"/>
              </a:buClr>
            </a:pPr>
            <a:r>
              <a:rPr lang="hu-HU" dirty="0">
                <a:ea typeface="Roboto" panose="02000000000000000000" pitchFamily="2" charset="0"/>
              </a:rPr>
              <a:t>Gépi látás és érzékelés</a:t>
            </a:r>
          </a:p>
          <a:p>
            <a:pPr lvl="1">
              <a:buClr>
                <a:srgbClr val="328ACA"/>
              </a:buClr>
            </a:pPr>
            <a:r>
              <a:rPr lang="hu-HU" dirty="0">
                <a:ea typeface="Roboto" panose="02000000000000000000" pitchFamily="2" charset="0"/>
              </a:rPr>
              <a:t>Autonóm Rendszerek Nemzeti Labor támogatása</a:t>
            </a:r>
          </a:p>
          <a:p>
            <a:pPr lvl="1">
              <a:buClr>
                <a:srgbClr val="328ACA"/>
              </a:buClr>
            </a:pPr>
            <a:r>
              <a:rPr lang="hu-HU" dirty="0">
                <a:ea typeface="Roboto" panose="02000000000000000000" pitchFamily="2" charset="0"/>
              </a:rPr>
              <a:t>Orvosi képfeldolgozás támogatása</a:t>
            </a:r>
          </a:p>
          <a:p>
            <a:pPr>
              <a:buClr>
                <a:srgbClr val="328ACA"/>
              </a:buClr>
            </a:pPr>
            <a:r>
              <a:rPr lang="hu-HU" dirty="0">
                <a:solidFill>
                  <a:srgbClr val="FF0000"/>
                </a:solidFill>
                <a:ea typeface="Roboto" panose="02000000000000000000" pitchFamily="2" charset="0"/>
              </a:rPr>
              <a:t>Szenzor, </a:t>
            </a:r>
            <a:r>
              <a:rPr lang="hu-HU" dirty="0" err="1">
                <a:solidFill>
                  <a:srgbClr val="FF0000"/>
                </a:solidFill>
                <a:ea typeface="Roboto" panose="02000000000000000000" pitchFamily="2" charset="0"/>
              </a:rPr>
              <a:t>IoT</a:t>
            </a:r>
            <a:r>
              <a:rPr lang="hu-HU" dirty="0">
                <a:solidFill>
                  <a:srgbClr val="FF0000"/>
                </a:solidFill>
                <a:ea typeface="Roboto" panose="02000000000000000000" pitchFamily="2" charset="0"/>
              </a:rPr>
              <a:t>, telekommunikáció</a:t>
            </a:r>
          </a:p>
          <a:p>
            <a:pPr lvl="1">
              <a:buClr>
                <a:srgbClr val="328ACA"/>
              </a:buClr>
            </a:pPr>
            <a:r>
              <a:rPr lang="hu-HU" dirty="0">
                <a:solidFill>
                  <a:srgbClr val="FF0000"/>
                </a:solidFill>
                <a:ea typeface="Roboto" panose="02000000000000000000" pitchFamily="2" charset="0"/>
              </a:rPr>
              <a:t>Minőség előrejelzés, </a:t>
            </a:r>
            <a:r>
              <a:rPr lang="hu-HU" dirty="0" err="1">
                <a:solidFill>
                  <a:srgbClr val="FF0000"/>
                </a:solidFill>
                <a:ea typeface="Roboto" panose="02000000000000000000" pitchFamily="2" charset="0"/>
              </a:rPr>
              <a:t>predikt</a:t>
            </a:r>
            <a:r>
              <a:rPr lang="en-GB" dirty="0">
                <a:solidFill>
                  <a:srgbClr val="FF0000"/>
                </a:solidFill>
                <a:ea typeface="Roboto" panose="02000000000000000000" pitchFamily="2" charset="0"/>
              </a:rPr>
              <a:t>í</a:t>
            </a:r>
            <a:r>
              <a:rPr lang="hu-HU" dirty="0">
                <a:solidFill>
                  <a:srgbClr val="FF0000"/>
                </a:solidFill>
                <a:ea typeface="Roboto" panose="02000000000000000000" pitchFamily="2" charset="0"/>
              </a:rPr>
              <a:t>v karbantartás</a:t>
            </a:r>
          </a:p>
          <a:p>
            <a:pPr lvl="1">
              <a:buClr>
                <a:srgbClr val="328ACA"/>
              </a:buClr>
            </a:pPr>
            <a:r>
              <a:rPr lang="hu-HU" dirty="0">
                <a:solidFill>
                  <a:srgbClr val="FF0000"/>
                </a:solidFill>
                <a:ea typeface="Roboto" panose="02000000000000000000" pitchFamily="2" charset="0"/>
              </a:rPr>
              <a:t>Modell alapú vezérlés </a:t>
            </a:r>
            <a:r>
              <a:rPr lang="en-GB" dirty="0" err="1">
                <a:solidFill>
                  <a:srgbClr val="FF0000"/>
                </a:solidFill>
                <a:ea typeface="Roboto" panose="02000000000000000000" pitchFamily="2" charset="0"/>
              </a:rPr>
              <a:t>k</a:t>
            </a:r>
            <a:r>
              <a:rPr lang="hu-HU" dirty="0" err="1">
                <a:solidFill>
                  <a:srgbClr val="FF0000"/>
                </a:solidFill>
                <a:ea typeface="Roboto" panose="02000000000000000000" pitchFamily="2" charset="0"/>
              </a:rPr>
              <a:t>omplex</a:t>
            </a:r>
            <a:r>
              <a:rPr lang="hu-HU" dirty="0">
                <a:solidFill>
                  <a:srgbClr val="FF0000"/>
                </a:solidFill>
                <a:ea typeface="Roboto" panose="02000000000000000000" pitchFamily="2" charset="0"/>
              </a:rPr>
              <a:t> környezetben (5G utáni mobil technológia, nagy számú autonóm eszköz)</a:t>
            </a:r>
          </a:p>
          <a:p>
            <a:pPr>
              <a:buClr>
                <a:srgbClr val="328ACA"/>
              </a:buClr>
            </a:pPr>
            <a:r>
              <a:rPr lang="hu-HU" dirty="0">
                <a:ea typeface="Roboto" panose="02000000000000000000" pitchFamily="2" charset="0"/>
              </a:rPr>
              <a:t>Biztonság, személyes adatok</a:t>
            </a:r>
          </a:p>
          <a:p>
            <a:pPr lvl="1">
              <a:buClr>
                <a:srgbClr val="328ACA"/>
              </a:buClr>
            </a:pPr>
            <a:r>
              <a:rPr lang="hu-HU" dirty="0">
                <a:ea typeface="Roboto" panose="02000000000000000000" pitchFamily="2" charset="0"/>
              </a:rPr>
              <a:t>MI szoftverek sérülékenysége</a:t>
            </a:r>
          </a:p>
          <a:p>
            <a:pPr lvl="1">
              <a:buClr>
                <a:srgbClr val="328ACA"/>
              </a:buClr>
            </a:pPr>
            <a:r>
              <a:rPr lang="hu-HU" dirty="0">
                <a:ea typeface="Roboto" panose="02000000000000000000" pitchFamily="2" charset="0"/>
              </a:rPr>
              <a:t>GDPR </a:t>
            </a:r>
            <a:r>
              <a:rPr lang="en-GB" dirty="0" err="1">
                <a:ea typeface="Roboto" panose="02000000000000000000" pitchFamily="2" charset="0"/>
              </a:rPr>
              <a:t>k</a:t>
            </a:r>
            <a:r>
              <a:rPr lang="hu-HU" dirty="0" err="1">
                <a:ea typeface="Roboto" panose="02000000000000000000" pitchFamily="2" charset="0"/>
              </a:rPr>
              <a:t>onform</a:t>
            </a:r>
            <a:r>
              <a:rPr lang="hu-HU" dirty="0">
                <a:ea typeface="Roboto" panose="02000000000000000000" pitchFamily="2" charset="0"/>
              </a:rPr>
              <a:t> adatmegosztás</a:t>
            </a:r>
          </a:p>
          <a:p>
            <a:pPr lvl="1">
              <a:buClr>
                <a:srgbClr val="328ACA"/>
              </a:buClr>
            </a:pPr>
            <a:r>
              <a:rPr lang="hu-HU" dirty="0">
                <a:ea typeface="Roboto" panose="02000000000000000000" pitchFamily="2" charset="0"/>
              </a:rPr>
              <a:t>Személyes adatokat nem felfedő adatelemzés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6959971D-6646-44D1-B924-42B054A8FAAD}"/>
              </a:ext>
            </a:extLst>
          </p:cNvPr>
          <p:cNvSpPr/>
          <p:nvPr/>
        </p:nvSpPr>
        <p:spPr>
          <a:xfrm>
            <a:off x="370606" y="161489"/>
            <a:ext cx="259424" cy="2964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799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hu-HU" smtClean="0"/>
              <a:t>2020 december 4</a:t>
            </a:r>
            <a:endParaRPr lang="hu-H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smtClean="0"/>
              <a:t>MILAB Bemutatkozás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5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1047571" cy="1143000"/>
          </a:xfrm>
        </p:spPr>
        <p:txBody>
          <a:bodyPr>
            <a:normAutofit/>
          </a:bodyPr>
          <a:lstStyle/>
          <a:p>
            <a:r>
              <a:rPr lang="hu-HU" dirty="0" smtClean="0"/>
              <a:t>Partner</a:t>
            </a:r>
            <a:r>
              <a:rPr lang="en-GB" dirty="0" smtClean="0"/>
              <a:t> </a:t>
            </a:r>
            <a:r>
              <a:rPr lang="en-GB" dirty="0" err="1" smtClean="0"/>
              <a:t>munkaterv</a:t>
            </a:r>
            <a:r>
              <a:rPr lang="en-GB" dirty="0" smtClean="0"/>
              <a:t> </a:t>
            </a:r>
            <a:r>
              <a:rPr lang="en-GB" dirty="0" err="1" smtClean="0"/>
              <a:t>fő</a:t>
            </a:r>
            <a:r>
              <a:rPr lang="en-GB" dirty="0" smtClean="0"/>
              <a:t> </a:t>
            </a:r>
            <a:r>
              <a:rPr lang="en-GB" dirty="0" err="1" smtClean="0"/>
              <a:t>pontok</a:t>
            </a:r>
            <a:r>
              <a:rPr lang="en-GB" dirty="0" smtClean="0"/>
              <a:t>,</a:t>
            </a:r>
            <a:r>
              <a:rPr lang="hu-HU" dirty="0" smtClean="0"/>
              <a:t> </a:t>
            </a:r>
            <a:r>
              <a:rPr lang="en-GB" dirty="0" smtClean="0"/>
              <a:t>2021 </a:t>
            </a:r>
            <a:r>
              <a:rPr lang="en-GB" dirty="0" err="1" smtClean="0"/>
              <a:t>júniusig</a:t>
            </a:r>
            <a:r>
              <a:rPr lang="en-GB" dirty="0" smtClean="0"/>
              <a:t/>
            </a:r>
            <a:br>
              <a:rPr lang="en-GB" dirty="0" smtClean="0"/>
            </a:b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2554286"/>
              </p:ext>
            </p:extLst>
          </p:nvPr>
        </p:nvGraphicFramePr>
        <p:xfrm>
          <a:off x="609441" y="1600200"/>
          <a:ext cx="10969942" cy="47091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125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44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r>
                        <a:rPr lang="hu-HU" sz="1900" b="0" noProof="0" dirty="0" smtClean="0"/>
                        <a:t>SZTAKI</a:t>
                      </a:r>
                      <a:endParaRPr lang="hu-HU" sz="1900" b="0" noProof="0" dirty="0"/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r>
                        <a:rPr lang="hu-HU" sz="1600" b="0" noProof="0" dirty="0" smtClean="0"/>
                        <a:t>Koordináció; Gépi érzékelés; Gépi</a:t>
                      </a:r>
                      <a:r>
                        <a:rPr lang="hu-HU" sz="1600" b="0" baseline="0" noProof="0" dirty="0" smtClean="0"/>
                        <a:t> tanulás alapjai; gyártás, logisztika, </a:t>
                      </a:r>
                      <a:r>
                        <a:rPr lang="hu-HU" sz="1600" b="0" baseline="0" noProof="0" dirty="0" err="1" smtClean="0"/>
                        <a:t>IoT</a:t>
                      </a:r>
                      <a:endParaRPr lang="hu-HU" sz="1600" b="0" noProof="0" dirty="0"/>
                    </a:p>
                  </a:txBody>
                  <a:tcPr marL="121888" marR="12188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hu-HU" sz="1900" noProof="0" dirty="0" smtClean="0"/>
                        <a:t>Rényi</a:t>
                      </a:r>
                      <a:endParaRPr lang="hu-HU" sz="1900" noProof="0" dirty="0"/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r>
                        <a:rPr lang="hu-HU" sz="1600" noProof="0" dirty="0" smtClean="0"/>
                        <a:t>Matematikai</a:t>
                      </a:r>
                      <a:r>
                        <a:rPr lang="hu-HU" sz="1600" baseline="0" noProof="0" dirty="0" smtClean="0"/>
                        <a:t> alapok; alapkutatás koordinálása</a:t>
                      </a:r>
                    </a:p>
                  </a:txBody>
                  <a:tcPr marL="121888" marR="12188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hu-HU" sz="1900" noProof="0" dirty="0" smtClean="0"/>
                        <a:t>BME</a:t>
                      </a:r>
                      <a:endParaRPr lang="hu-HU" sz="1900" noProof="0" dirty="0"/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r>
                        <a:rPr lang="hu-HU" sz="1600" noProof="0" dirty="0" smtClean="0"/>
                        <a:t>Felügyelet nélküli és önfelügyelt módszerek,</a:t>
                      </a:r>
                      <a:r>
                        <a:rPr lang="hu-HU" sz="1600" baseline="0" noProof="0" dirty="0" smtClean="0"/>
                        <a:t> </a:t>
                      </a:r>
                      <a:r>
                        <a:rPr lang="hu-HU" sz="1600" baseline="0" noProof="0" dirty="0" err="1" smtClean="0"/>
                        <a:t>outlier</a:t>
                      </a:r>
                      <a:r>
                        <a:rPr lang="hu-HU" sz="1600" baseline="0" noProof="0" dirty="0" smtClean="0"/>
                        <a:t> </a:t>
                      </a:r>
                      <a:r>
                        <a:rPr lang="hu-HU" sz="1600" baseline="0" noProof="0" dirty="0" err="1" smtClean="0"/>
                        <a:t>detekció</a:t>
                      </a:r>
                      <a:endParaRPr lang="hu-HU" sz="1600" noProof="0" dirty="0"/>
                    </a:p>
                  </a:txBody>
                  <a:tcPr marL="121888" marR="12188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hu-HU" sz="1900" noProof="0" dirty="0" smtClean="0"/>
                        <a:t>ELTE</a:t>
                      </a:r>
                      <a:endParaRPr lang="hu-HU" sz="1900" noProof="0" dirty="0"/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r>
                        <a:rPr lang="hu-HU" sz="1600" noProof="0" dirty="0" smtClean="0"/>
                        <a:t>Tudományos</a:t>
                      </a:r>
                      <a:r>
                        <a:rPr lang="hu-HU" sz="1600" baseline="0" noProof="0" dirty="0" smtClean="0"/>
                        <a:t> és orvosi képalkotó eszközök (Csabai); Humán-gépi interakciók (</a:t>
                      </a:r>
                      <a:r>
                        <a:rPr lang="hu-HU" sz="1600" baseline="0" noProof="0" dirty="0" err="1" smtClean="0"/>
                        <a:t>Lörinc</a:t>
                      </a:r>
                      <a:r>
                        <a:rPr lang="hu-HU" sz="1600" baseline="0" noProof="0" dirty="0" smtClean="0"/>
                        <a:t>); MI kompetenciák (TTK)</a:t>
                      </a:r>
                      <a:endParaRPr lang="hu-HU" sz="1600" noProof="0" dirty="0"/>
                    </a:p>
                  </a:txBody>
                  <a:tcPr marL="121888" marR="12188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r>
                        <a:rPr lang="hu-HU" sz="1900" noProof="0" dirty="0" smtClean="0"/>
                        <a:t>Szeged</a:t>
                      </a:r>
                      <a:endParaRPr lang="hu-HU" sz="1900" noProof="0" dirty="0"/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kern="1200" noProof="0" dirty="0" smtClean="0"/>
                        <a:t>Orvosi alkalmazások, telemedicina rendszerek; Mesterséges intelligencia rendszerek megbízhatósága, </a:t>
                      </a:r>
                      <a:r>
                        <a:rPr lang="hu-HU" sz="1600" kern="1200" noProof="0" dirty="0" smtClean="0"/>
                        <a:t>interpretálhatósága</a:t>
                      </a:r>
                      <a:r>
                        <a:rPr lang="en-GB" sz="1600" kern="1200" noProof="0" dirty="0" smtClean="0"/>
                        <a:t>; </a:t>
                      </a:r>
                      <a:r>
                        <a:rPr lang="en-GB" sz="1600" kern="1200" noProof="0" dirty="0" err="1" smtClean="0"/>
                        <a:t>Nyelvtechnológia</a:t>
                      </a:r>
                      <a:endParaRPr lang="hu-HU" sz="16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57" marR="10157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r>
                        <a:rPr lang="hu-HU" sz="1900" noProof="0" dirty="0" smtClean="0"/>
                        <a:t>SOTE</a:t>
                      </a:r>
                      <a:endParaRPr lang="hu-HU" sz="1900" noProof="0" dirty="0"/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kern="1200" noProof="0" dirty="0" smtClean="0"/>
                        <a:t>Szívinfarktus, hirtelen szívhalál, szívelégtelenség; sportolói edzettség képalkotó vizsgálatokkal</a:t>
                      </a:r>
                      <a:endParaRPr lang="hu-HU" sz="16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57" marR="10157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r>
                        <a:rPr lang="hu-HU" sz="1900" noProof="0" dirty="0" smtClean="0"/>
                        <a:t>KOKI</a:t>
                      </a:r>
                      <a:endParaRPr lang="hu-HU" sz="1900" noProof="0" dirty="0"/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kern="1200" noProof="0" dirty="0" smtClean="0"/>
                        <a:t>Mintázatkeresés viselkedési adatokban: “</a:t>
                      </a:r>
                      <a:r>
                        <a:rPr lang="hu-HU" sz="1600" kern="1200" noProof="0" dirty="0" err="1" smtClean="0"/>
                        <a:t>computational</a:t>
                      </a:r>
                      <a:r>
                        <a:rPr lang="hu-HU" sz="1600" kern="1200" noProof="0" dirty="0" smtClean="0"/>
                        <a:t> </a:t>
                      </a:r>
                      <a:r>
                        <a:rPr lang="hu-HU" sz="1600" kern="1200" noProof="0" dirty="0" err="1" smtClean="0"/>
                        <a:t>ethology</a:t>
                      </a:r>
                      <a:r>
                        <a:rPr lang="hu-HU" sz="1600" kern="1200" noProof="0" dirty="0" smtClean="0"/>
                        <a:t>”; Idegsejtek csoportosítása, variabilitásuk jellemzése; RNS szekvencia adatok elemzése</a:t>
                      </a:r>
                      <a:endParaRPr lang="hu-HU" sz="16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57" marR="10157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hu-HU" sz="1900" noProof="0" dirty="0" smtClean="0"/>
                        <a:t>TK</a:t>
                      </a:r>
                      <a:endParaRPr lang="hu-HU" sz="1900" noProof="0" dirty="0"/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hu-HU" sz="1600" kern="1200" noProof="0" dirty="0" smtClean="0"/>
                        <a:t>Nyelvtechnológia alkalmazások; jogi környezet</a:t>
                      </a:r>
                      <a:endParaRPr lang="hu-HU" sz="16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57" marR="10157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hu-HU" sz="1900" noProof="0" dirty="0" smtClean="0"/>
                        <a:t>SZE</a:t>
                      </a:r>
                      <a:endParaRPr lang="hu-HU" sz="1900" noProof="0" dirty="0"/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hu-HU" sz="1600" kern="1200" noProof="0" dirty="0" smtClean="0"/>
                        <a:t>Ipar 4.0;Autonóm közlekedés; </a:t>
                      </a:r>
                      <a:r>
                        <a:rPr lang="hu-HU" sz="1600" kern="1200" noProof="0" dirty="0" err="1" smtClean="0"/>
                        <a:t>infokomm</a:t>
                      </a:r>
                      <a:r>
                        <a:rPr lang="en-GB" sz="1600" kern="1200" noProof="0" dirty="0" err="1" smtClean="0"/>
                        <a:t>unikációs</a:t>
                      </a:r>
                      <a:r>
                        <a:rPr lang="hu-HU" sz="1600" kern="1200" noProof="0" dirty="0" smtClean="0"/>
                        <a:t> technológiák</a:t>
                      </a:r>
                      <a:endParaRPr lang="hu-HU" sz="16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57" marR="10157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39140">
                <a:tc>
                  <a:txBody>
                    <a:bodyPr/>
                    <a:lstStyle/>
                    <a:p>
                      <a:r>
                        <a:rPr lang="hu-HU" sz="1900" noProof="0" dirty="0" smtClean="0"/>
                        <a:t>NBSZ</a:t>
                      </a:r>
                      <a:endParaRPr lang="hu-HU" sz="1900" noProof="0" dirty="0"/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kern="1200" noProof="0" dirty="0" smtClean="0"/>
                        <a:t>Hazai </a:t>
                      </a:r>
                      <a:r>
                        <a:rPr lang="hu-HU" sz="1600" kern="1200" noProof="0" dirty="0" err="1" smtClean="0"/>
                        <a:t>kiberbiztonsági</a:t>
                      </a:r>
                      <a:r>
                        <a:rPr lang="hu-HU" sz="1600" kern="1200" noProof="0" dirty="0" smtClean="0"/>
                        <a:t> kutatások;Automatizált közúti járművek IT-biztonsági vizsgálata; Gépi szövegelemzés és automatikus beszélőazonosítás/</a:t>
                      </a:r>
                      <a:r>
                        <a:rPr lang="hu-HU" sz="1600" kern="1200" noProof="0" dirty="0" err="1" smtClean="0"/>
                        <a:t>stilometria</a:t>
                      </a:r>
                      <a:r>
                        <a:rPr lang="hu-HU" sz="1600" kern="1200" noProof="0" dirty="0" smtClean="0"/>
                        <a:t> / nyelvészeti szakmai adattár és korpusz kialakítása</a:t>
                      </a:r>
                      <a:endParaRPr lang="hu-HU" sz="16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57" marR="10157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Dátum hely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hu-HU" smtClean="0"/>
              <a:t>2020 december 4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smtClean="0"/>
              <a:t>MILAB Bemutatkozás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3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Honlap</a:t>
            </a:r>
            <a:r>
              <a:rPr lang="en-GB" dirty="0" smtClean="0"/>
              <a:t> </a:t>
            </a:r>
            <a:r>
              <a:rPr lang="en-GB" dirty="0" smtClean="0">
                <a:hlinkClick r:id="rId2"/>
              </a:rPr>
              <a:t>https://www.milab.hu</a:t>
            </a:r>
            <a:endParaRPr lang="en-GB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Clr>
                <a:srgbClr val="328ACA"/>
              </a:buClr>
              <a:buFont typeface="Arial" panose="020B0604020202020204" pitchFamily="34" charset="0"/>
              <a:buChar char="•"/>
            </a:pPr>
            <a:r>
              <a:rPr lang="hu-HU" b="1" dirty="0"/>
              <a:t>Bemutatkozás</a:t>
            </a:r>
          </a:p>
          <a:p>
            <a:pPr marL="457200" indent="-457200" fontAlgn="base">
              <a:buClr>
                <a:srgbClr val="328ACA"/>
              </a:buClr>
              <a:buFont typeface="Arial" panose="020B0604020202020204" pitchFamily="34" charset="0"/>
              <a:buChar char="•"/>
            </a:pPr>
            <a:r>
              <a:rPr lang="hu-HU" b="1" dirty="0"/>
              <a:t>Kapcsolat</a:t>
            </a:r>
          </a:p>
          <a:p>
            <a:pPr marL="457200" indent="-457200" fontAlgn="base">
              <a:buClr>
                <a:srgbClr val="328ACA"/>
              </a:buClr>
              <a:buFont typeface="Arial" panose="020B0604020202020204" pitchFamily="34" charset="0"/>
              <a:buChar char="•"/>
            </a:pPr>
            <a:r>
              <a:rPr lang="en-GB" b="1" dirty="0" smtClean="0"/>
              <a:t>A hat </a:t>
            </a:r>
            <a:r>
              <a:rPr lang="en-GB" b="1" dirty="0"/>
              <a:t>k</a:t>
            </a:r>
            <a:r>
              <a:rPr lang="hu-HU" b="1" dirty="0" err="1" smtClean="0"/>
              <a:t>utatási</a:t>
            </a:r>
            <a:r>
              <a:rPr lang="hu-HU" b="1" dirty="0" smtClean="0"/>
              <a:t> terület</a:t>
            </a:r>
            <a:endParaRPr lang="en-GB" dirty="0"/>
          </a:p>
          <a:p>
            <a:pPr marL="457200" indent="-457200" fontAlgn="base">
              <a:buClr>
                <a:srgbClr val="328ACA"/>
              </a:buClr>
              <a:buFont typeface="Arial" panose="020B0604020202020204" pitchFamily="34" charset="0"/>
              <a:buChar char="•"/>
            </a:pPr>
            <a:r>
              <a:rPr lang="hu-HU" b="1" dirty="0" smtClean="0"/>
              <a:t>Partnerek </a:t>
            </a:r>
            <a:r>
              <a:rPr lang="hu-HU" dirty="0"/>
              <a:t>(esetleg később külső partnerek is, elkülöníthetően), kontakt</a:t>
            </a:r>
          </a:p>
          <a:p>
            <a:pPr marL="457200" indent="-457200" fontAlgn="base">
              <a:buClr>
                <a:srgbClr val="328ACA"/>
              </a:buClr>
              <a:buFont typeface="Arial" panose="020B0604020202020204" pitchFamily="34" charset="0"/>
              <a:buChar char="•"/>
            </a:pPr>
            <a:r>
              <a:rPr lang="hu-HU" b="1" dirty="0"/>
              <a:t>Személyek </a:t>
            </a:r>
            <a:r>
              <a:rPr lang="hu-HU" dirty="0"/>
              <a:t>(partnerekhez és kutatási területhez rendelve), elérhetőséggel</a:t>
            </a:r>
          </a:p>
          <a:p>
            <a:pPr marL="457200" indent="-457200" fontAlgn="base">
              <a:buClr>
                <a:srgbClr val="328ACA"/>
              </a:buClr>
              <a:buFont typeface="Arial" panose="020B0604020202020204" pitchFamily="34" charset="0"/>
              <a:buChar char="•"/>
            </a:pPr>
            <a:r>
              <a:rPr lang="hu-HU" b="1" dirty="0" smtClean="0"/>
              <a:t>Hírek</a:t>
            </a:r>
            <a:r>
              <a:rPr lang="en-GB" b="1" dirty="0" smtClean="0"/>
              <a:t>, </a:t>
            </a:r>
            <a:r>
              <a:rPr lang="hu-HU" b="1" dirty="0" smtClean="0"/>
              <a:t>Eseménynaptár</a:t>
            </a:r>
            <a:r>
              <a:rPr lang="en-GB" dirty="0" smtClean="0"/>
              <a:t> </a:t>
            </a:r>
            <a:r>
              <a:rPr lang="en-GB" dirty="0"/>
              <a:t>(pl. </a:t>
            </a:r>
            <a:r>
              <a:rPr lang="en-GB" dirty="0" err="1" smtClean="0"/>
              <a:t>előadás-sorozatok</a:t>
            </a:r>
            <a:r>
              <a:rPr lang="en-GB" dirty="0" smtClean="0"/>
              <a:t>, </a:t>
            </a:r>
            <a:r>
              <a:rPr lang="en-GB" dirty="0" err="1" smtClean="0"/>
              <a:t>aktív</a:t>
            </a:r>
            <a:r>
              <a:rPr lang="en-GB" dirty="0" smtClean="0"/>
              <a:t> </a:t>
            </a:r>
            <a:r>
              <a:rPr lang="en-GB" dirty="0" err="1" smtClean="0"/>
              <a:t>rendezvény-élet</a:t>
            </a:r>
            <a:r>
              <a:rPr lang="en-GB" dirty="0" smtClean="0"/>
              <a:t>)</a:t>
            </a:r>
            <a:endParaRPr lang="hu-HU" dirty="0"/>
          </a:p>
          <a:p>
            <a:pPr marL="457200" indent="-457200" fontAlgn="base">
              <a:buClr>
                <a:srgbClr val="328ACA"/>
              </a:buClr>
              <a:buFont typeface="Arial" panose="020B0604020202020204" pitchFamily="34" charset="0"/>
              <a:buChar char="•"/>
            </a:pPr>
            <a:r>
              <a:rPr lang="hu-HU" b="1" dirty="0"/>
              <a:t>Pályázatfigyelés</a:t>
            </a:r>
          </a:p>
          <a:p>
            <a:pPr marL="457200" indent="-457200" fontAlgn="base">
              <a:buClr>
                <a:srgbClr val="328ACA"/>
              </a:buClr>
              <a:buFont typeface="Arial" panose="020B0604020202020204" pitchFamily="34" charset="0"/>
              <a:buChar char="•"/>
            </a:pPr>
            <a:r>
              <a:rPr lang="hu-HU" b="1" dirty="0"/>
              <a:t>Publikációk </a:t>
            </a:r>
            <a:r>
              <a:rPr lang="hu-HU" dirty="0"/>
              <a:t>(partnerekhez, </a:t>
            </a:r>
            <a:r>
              <a:rPr lang="hu-HU" dirty="0" err="1"/>
              <a:t>alprojektekhez</a:t>
            </a:r>
            <a:r>
              <a:rPr lang="hu-HU" dirty="0"/>
              <a:t> köthetően)</a:t>
            </a:r>
          </a:p>
          <a:p>
            <a:pPr marL="457200" indent="-457200" fontAlgn="base">
              <a:buClr>
                <a:srgbClr val="328ACA"/>
              </a:buClr>
              <a:buFont typeface="Arial" panose="020B0604020202020204" pitchFamily="34" charset="0"/>
              <a:buChar char="•"/>
            </a:pPr>
            <a:r>
              <a:rPr lang="hu-HU" b="1" dirty="0"/>
              <a:t>Letöltések</a:t>
            </a:r>
          </a:p>
          <a:p>
            <a:endParaRPr lang="en-GB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hu-HU" smtClean="0"/>
              <a:t>2020 december 4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smtClean="0"/>
              <a:t>MILAB Bemutatkozás</a:t>
            </a:r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9</a:t>
            </a:fld>
            <a:endParaRPr lang="en-US"/>
          </a:p>
        </p:txBody>
      </p:sp>
      <p:pic>
        <p:nvPicPr>
          <p:cNvPr id="8" name="Tartalom hely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0" t="20634" r="44188" b="62657"/>
          <a:stretch/>
        </p:blipFill>
        <p:spPr>
          <a:xfrm>
            <a:off x="3884612" y="5029201"/>
            <a:ext cx="5224479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0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SZTAKI_PPT">
  <a:themeElements>
    <a:clrScheme name="SZTAKI SZÍNEK">
      <a:dk1>
        <a:srgbClr val="254093"/>
      </a:dk1>
      <a:lt1>
        <a:sysClr val="window" lastClr="FFFFFF"/>
      </a:lt1>
      <a:dk2>
        <a:srgbClr val="254093"/>
      </a:dk2>
      <a:lt2>
        <a:srgbClr val="FFFFFF"/>
      </a:lt2>
      <a:accent1>
        <a:srgbClr val="F2C314"/>
      </a:accent1>
      <a:accent2>
        <a:srgbClr val="78C525"/>
      </a:accent2>
      <a:accent3>
        <a:srgbClr val="EE5C35"/>
      </a:accent3>
      <a:accent4>
        <a:srgbClr val="9451E7"/>
      </a:accent4>
      <a:accent5>
        <a:srgbClr val="4865BE"/>
      </a:accent5>
      <a:accent6>
        <a:srgbClr val="5E7AD1"/>
      </a:accent6>
      <a:hlink>
        <a:srgbClr val="7D96E3"/>
      </a:hlink>
      <a:folHlink>
        <a:srgbClr val="87898B"/>
      </a:folHlink>
    </a:clrScheme>
    <a:fontScheme name="OPEN SANS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accent1"/>
          </a:solidFill>
          <a:miter lim="800000"/>
        </a:ln>
      </a:spPr>
      <a:bodyPr rtlCol="0" anchor="ctr"/>
      <a:lstStyle>
        <a:defPPr algn="ctr">
          <a:lnSpc>
            <a:spcPct val="90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Green">
      <a:srgbClr val="008B2C"/>
    </a:custClr>
    <a:custClr name="75% Green">
      <a:srgbClr val="40A85F"/>
    </a:custClr>
    <a:custClr name="50% Green">
      <a:srgbClr val="7FC594"/>
    </a:custClr>
    <a:custClr name="25% Green">
      <a:srgbClr val="BFE2CA"/>
    </a:custClr>
    <a:custClr name="Orange">
      <a:srgbClr val="F05332"/>
    </a:custClr>
    <a:custClr name="75% Orange">
      <a:srgbClr val="F47E65"/>
    </a:custClr>
    <a:custClr name="50% Orange">
      <a:srgbClr val="F7A998"/>
    </a:custClr>
    <a:custClr name="25% Orange">
      <a:srgbClr val="FBD4C0"/>
    </a:custClr>
  </a:custClrLst>
</a:theme>
</file>

<file path=ppt/theme/theme2.xml><?xml version="1.0" encoding="utf-8"?>
<a:theme xmlns:a="http://schemas.openxmlformats.org/drawingml/2006/main" name="Office Theme">
  <a:themeElements>
    <a:clrScheme name="HP">
      <a:dk1>
        <a:sysClr val="windowText" lastClr="000000"/>
      </a:dk1>
      <a:lt1>
        <a:sysClr val="window" lastClr="FFFFFF"/>
      </a:lt1>
      <a:dk2>
        <a:srgbClr val="535455"/>
      </a:dk2>
      <a:lt2>
        <a:srgbClr val="E5E8E8"/>
      </a:lt2>
      <a:accent1>
        <a:srgbClr val="0096D6"/>
      </a:accent1>
      <a:accent2>
        <a:srgbClr val="822980"/>
      </a:accent2>
      <a:accent3>
        <a:srgbClr val="87898B"/>
      </a:accent3>
      <a:accent4>
        <a:srgbClr val="99D5EF"/>
      </a:accent4>
      <a:accent5>
        <a:srgbClr val="C094BF"/>
      </a:accent5>
      <a:accent6>
        <a:srgbClr val="B9B8BB"/>
      </a:accent6>
      <a:hlink>
        <a:srgbClr val="0096D6"/>
      </a:hlink>
      <a:folHlink>
        <a:srgbClr val="87898B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Green">
      <a:srgbClr val="008B2C"/>
    </a:custClr>
    <a:custClr name="75% Green">
      <a:srgbClr val="40A85F"/>
    </a:custClr>
    <a:custClr name="50% Green">
      <a:srgbClr val="7FC594"/>
    </a:custClr>
    <a:custClr name="25% Green">
      <a:srgbClr val="BFE2CA"/>
    </a:custClr>
    <a:custClr name="Orange">
      <a:srgbClr val="F05332"/>
    </a:custClr>
    <a:custClr name="75% Orange">
      <a:srgbClr val="F47E65"/>
    </a:custClr>
    <a:custClr name="50% Orange">
      <a:srgbClr val="F7A998"/>
    </a:custClr>
    <a:custClr name="25% Orange">
      <a:srgbClr val="FBD4C0"/>
    </a:custClr>
  </a:custClrLst>
</a:theme>
</file>

<file path=ppt/theme/theme3.xml><?xml version="1.0" encoding="utf-8"?>
<a:theme xmlns:a="http://schemas.openxmlformats.org/drawingml/2006/main" name="Office Theme">
  <a:themeElements>
    <a:clrScheme name="HP">
      <a:dk1>
        <a:sysClr val="windowText" lastClr="000000"/>
      </a:dk1>
      <a:lt1>
        <a:sysClr val="window" lastClr="FFFFFF"/>
      </a:lt1>
      <a:dk2>
        <a:srgbClr val="535455"/>
      </a:dk2>
      <a:lt2>
        <a:srgbClr val="E5E8E8"/>
      </a:lt2>
      <a:accent1>
        <a:srgbClr val="0096D6"/>
      </a:accent1>
      <a:accent2>
        <a:srgbClr val="822980"/>
      </a:accent2>
      <a:accent3>
        <a:srgbClr val="87898B"/>
      </a:accent3>
      <a:accent4>
        <a:srgbClr val="99D5EF"/>
      </a:accent4>
      <a:accent5>
        <a:srgbClr val="C094BF"/>
      </a:accent5>
      <a:accent6>
        <a:srgbClr val="B9B8BB"/>
      </a:accent6>
      <a:hlink>
        <a:srgbClr val="0096D6"/>
      </a:hlink>
      <a:folHlink>
        <a:srgbClr val="87898B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Green">
      <a:srgbClr val="008B2C"/>
    </a:custClr>
    <a:custClr name="75% Green">
      <a:srgbClr val="40A85F"/>
    </a:custClr>
    <a:custClr name="50% Green">
      <a:srgbClr val="7FC594"/>
    </a:custClr>
    <a:custClr name="25% Green">
      <a:srgbClr val="BFE2CA"/>
    </a:custClr>
    <a:custClr name="Orange">
      <a:srgbClr val="F05332"/>
    </a:custClr>
    <a:custClr name="75% Orange">
      <a:srgbClr val="F47E65"/>
    </a:custClr>
    <a:custClr name="50% Orange">
      <a:srgbClr val="F7A998"/>
    </a:custClr>
    <a:custClr name="25% Orange">
      <a:srgbClr val="FBD4C0"/>
    </a:custClr>
  </a:custClr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16983</TotalTime>
  <Words>879</Words>
  <Application>Microsoft Office PowerPoint</Application>
  <PresentationFormat>Custom</PresentationFormat>
  <Paragraphs>213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HP Simplified</vt:lpstr>
      <vt:lpstr>Open Sans</vt:lpstr>
      <vt:lpstr>Open Sans Semibold</vt:lpstr>
      <vt:lpstr>Roboto</vt:lpstr>
      <vt:lpstr>Roboto Regular</vt:lpstr>
      <vt:lpstr>SZTAKI_PPT</vt:lpstr>
      <vt:lpstr>MILAB </vt:lpstr>
      <vt:lpstr>Mesterséges Intelligencia Koalíció, MI Országstratégia, MI Nemzeti Labor</vt:lpstr>
      <vt:lpstr>MILAB fő célok</vt:lpstr>
      <vt:lpstr>Különleges elvárások</vt:lpstr>
      <vt:lpstr>MI Koalícióval szoros személyi kapcsolatban</vt:lpstr>
      <vt:lpstr>Együttműködés az Országstratégia projektekkel</vt:lpstr>
      <vt:lpstr>MILAB hat alprojekt</vt:lpstr>
      <vt:lpstr>Partner munkaterv fő pontok, 2021 júniusig </vt:lpstr>
      <vt:lpstr>Honlap https://www.milab.hu</vt:lpstr>
      <vt:lpstr>Összefoglalás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Címdia</dc:title>
  <dc:creator>Tamas</dc:creator>
  <cp:lastModifiedBy>Windows User</cp:lastModifiedBy>
  <cp:revision>235</cp:revision>
  <dcterms:created xsi:type="dcterms:W3CDTF">2015-09-04T11:00:51Z</dcterms:created>
  <dcterms:modified xsi:type="dcterms:W3CDTF">2020-11-26T17:38:31Z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2839718</vt:lpwstr>
  </property>
  <property fmtid="{D5CDD505-2E9C-101B-9397-08002B2CF9AE}" pid="3" name="NXPowerLiteSettings">
    <vt:lpwstr>F900050004A000</vt:lpwstr>
  </property>
  <property fmtid="{D5CDD505-2E9C-101B-9397-08002B2CF9AE}" pid="4" name="NXPowerLiteVersion">
    <vt:lpwstr>D6.0.7</vt:lpwstr>
  </property>
</Properties>
</file>