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00" r:id="rId4"/>
    <p:sldId id="275" r:id="rId5"/>
    <p:sldId id="258" r:id="rId6"/>
    <p:sldId id="299" r:id="rId7"/>
    <p:sldId id="257" r:id="rId8"/>
    <p:sldId id="259" r:id="rId9"/>
    <p:sldId id="271" r:id="rId10"/>
    <p:sldId id="272" r:id="rId11"/>
    <p:sldId id="273" r:id="rId12"/>
    <p:sldId id="274" r:id="rId13"/>
    <p:sldId id="260" r:id="rId14"/>
    <p:sldId id="261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79" d="100"/>
          <a:sy n="79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8DDF-1D20-1247-90C9-71A553BDDF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2552-49D4-FA41-AB56-CDD16D5D1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e0a1b607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9e0a1b6076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9e0a1b6076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hu-H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3C2A-D457-D74C-9BBA-68A48DAD2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8B26C-8FD5-2F45-9330-3148675A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22CFB-6D6B-0242-B925-FF105DCA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3565-84CF-2E49-B216-93CBE054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AD39-F177-7243-92D9-BBAF6F43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AF1F-0CFA-F14E-9192-23CA1EA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A998D-A242-B143-86B1-33952BE9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BFE8A-1076-744C-861A-CF2F95E5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A70F-1028-1942-8A66-C3556E8B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021A-4517-D245-87C6-D01A452D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282A-46FD-DF4D-A811-95265AA9C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998D8-1035-9946-AAED-459513111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D0B9-E05F-AD4D-8512-E76D8EAF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A28A-EDCD-BD4A-9B95-2FC056ED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B626-F147-1E4F-A40C-9FE73AED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Cí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524000" y="2678308"/>
            <a:ext cx="9144000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dt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45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toszlopos" type="twoObj">
  <p:cSld name="Kétoszlop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73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jezetkezdő" type="secHead">
  <p:cSld name="Fejezetkezdő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7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1850" y="1252728"/>
            <a:ext cx="10515600" cy="257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1850" y="38579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>
                <a:solidFill>
                  <a:srgbClr val="8E92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E92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E92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E92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4"/>
              </a:buClr>
              <a:buSzPts val="1600"/>
              <a:buNone/>
              <a:defRPr sz="1600">
                <a:solidFill>
                  <a:srgbClr val="8E92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4"/>
              </a:buClr>
              <a:buSzPts val="1600"/>
              <a:buNone/>
              <a:defRPr sz="1600">
                <a:solidFill>
                  <a:srgbClr val="8E92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4"/>
              </a:buClr>
              <a:buSzPts val="1600"/>
              <a:buNone/>
              <a:defRPr sz="1600">
                <a:solidFill>
                  <a:srgbClr val="8E92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4"/>
              </a:buClr>
              <a:buSzPts val="1600"/>
              <a:buNone/>
              <a:defRPr sz="1600">
                <a:solidFill>
                  <a:srgbClr val="8E9294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70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ége">
  <p:cSld name="Vé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ubTitle" idx="1"/>
          </p:nvPr>
        </p:nvSpPr>
        <p:spPr>
          <a:xfrm>
            <a:off x="1524000" y="2678308"/>
            <a:ext cx="2255520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8"/>
          <p:cNvSpPr txBox="1"/>
          <p:nvPr/>
        </p:nvSpPr>
        <p:spPr>
          <a:xfrm>
            <a:off x="3881120" y="2703708"/>
            <a:ext cx="5567680" cy="38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None/>
            </a:pPr>
            <a:r>
              <a:rPr lang="hu-HU" sz="2400" b="1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szertics.gergely@djnkft.hu</a:t>
            </a:r>
            <a:endParaRPr sz="2400" b="1" i="0" u="none" strike="noStrike" cap="none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333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szöveg">
  <p:cSld name="Cím és szöveg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40"/>
              <a:buChar char="▪"/>
              <a:defRPr/>
            </a:lvl1pPr>
            <a:lvl2pPr marL="914400" lvl="1" indent="-3771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2pPr>
            <a:lvl3pPr marL="1371600" lvl="2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19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Összehasonlítá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839788" y="914400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Csak cí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59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éria">
  <p:cSld name="Galéri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838200" y="927100"/>
            <a:ext cx="10515600" cy="7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>
            <a:spLocks noGrp="1"/>
          </p:cNvSpPr>
          <p:nvPr>
            <p:ph type="pic" idx="2"/>
          </p:nvPr>
        </p:nvSpPr>
        <p:spPr>
          <a:xfrm>
            <a:off x="838200" y="1816100"/>
            <a:ext cx="3340100" cy="334010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/>
          <p:nvPr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Képfelirat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>
            <a:spLocks noGrp="1"/>
          </p:cNvSpPr>
          <p:nvPr>
            <p:ph type="pic" idx="3"/>
          </p:nvPr>
        </p:nvSpPr>
        <p:spPr>
          <a:xfrm>
            <a:off x="4406900" y="1816100"/>
            <a:ext cx="3340100" cy="334010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/>
          <p:nvPr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Képfelirat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>
            <a:spLocks noGrp="1"/>
          </p:cNvSpPr>
          <p:nvPr>
            <p:ph type="pic" idx="4"/>
          </p:nvPr>
        </p:nvSpPr>
        <p:spPr>
          <a:xfrm>
            <a:off x="7975600" y="1816100"/>
            <a:ext cx="3340100" cy="334010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/>
          <p:nvPr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Képfelirat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3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A7FA-85BA-BB47-B1D3-1373ECC4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6C2A-41D6-F64D-802C-4E0689EB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0194-85EA-564D-A0A0-962BD945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C992-9BB2-CB4C-98E6-AB714109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6CFC-04DD-C340-9369-160B5EBF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21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áblázat">
  <p:cSld name="Tábláza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69" name="Google Shape;69;p33"/>
          <p:cNvGraphicFramePr/>
          <p:nvPr/>
        </p:nvGraphicFramePr>
        <p:xfrm>
          <a:off x="838200" y="20893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áblázat szöveggel">
  <p:cSld name="Táblázat szövegge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939800"/>
            <a:ext cx="10515600" cy="75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75" name="Google Shape;75;p34"/>
          <p:cNvGraphicFramePr/>
          <p:nvPr/>
        </p:nvGraphicFramePr>
        <p:xfrm>
          <a:off x="7443728" y="112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CÍM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7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- vonal">
  <p:cSld name="Diagram - von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81" name="Google Shape;81;p35"/>
          <p:cNvGraphicFramePr/>
          <p:nvPr/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704613" y="843149"/>
            <a:ext cx="2861953" cy="137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704613" y="2219263"/>
            <a:ext cx="286195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02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- oszlop">
  <p:cSld name="Diagram - oszlop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88" name="Google Shape;88;p36"/>
          <p:cNvGraphicFramePr/>
          <p:nvPr/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>
            <a:off x="8704613" y="843149"/>
            <a:ext cx="2861953" cy="137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1"/>
          </p:nvPr>
        </p:nvSpPr>
        <p:spPr>
          <a:xfrm>
            <a:off x="8704613" y="2219263"/>
            <a:ext cx="286195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4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- kör">
  <p:cSld name="Diagram - kö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95" name="Google Shape;95;p37"/>
          <p:cNvGraphicFramePr/>
          <p:nvPr/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8704613" y="843149"/>
            <a:ext cx="2861953" cy="137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8704613" y="2219263"/>
            <a:ext cx="2861953" cy="330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809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ővonal">
  <p:cSld name="Idővona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2" name="Google Shape;102;p38"/>
          <p:cNvCxnSpPr/>
          <p:nvPr/>
        </p:nvCxnSpPr>
        <p:spPr>
          <a:xfrm rot="10800000" flipH="1">
            <a:off x="368135" y="3469780"/>
            <a:ext cx="11125365" cy="533"/>
          </a:xfrm>
          <a:prstGeom prst="straightConnector1">
            <a:avLst/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3" name="Google Shape;103;p38"/>
          <p:cNvSpPr/>
          <p:nvPr/>
        </p:nvSpPr>
        <p:spPr>
          <a:xfrm>
            <a:off x="362073" y="1312013"/>
            <a:ext cx="1425039" cy="14250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>
            <a:off x="4050186" y="3245982"/>
            <a:ext cx="448662" cy="448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" name="Google Shape;105;p38"/>
          <p:cNvCxnSpPr>
            <a:stCxn id="103" idx="2"/>
          </p:cNvCxnSpPr>
          <p:nvPr/>
        </p:nvCxnSpPr>
        <p:spPr>
          <a:xfrm>
            <a:off x="1074592" y="2737052"/>
            <a:ext cx="0" cy="733200"/>
          </a:xfrm>
          <a:prstGeom prst="straightConnector1">
            <a:avLst/>
          </a:prstGeom>
          <a:noFill/>
          <a:ln w="9525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38"/>
          <p:cNvSpPr txBox="1"/>
          <p:nvPr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/>
          <p:nvPr/>
        </p:nvSpPr>
        <p:spPr>
          <a:xfrm>
            <a:off x="2429256" y="4203041"/>
            <a:ext cx="1425039" cy="14250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38"/>
          <p:cNvCxnSpPr/>
          <p:nvPr/>
        </p:nvCxnSpPr>
        <p:spPr>
          <a:xfrm flipH="1">
            <a:off x="3146650" y="3469780"/>
            <a:ext cx="1" cy="733261"/>
          </a:xfrm>
          <a:prstGeom prst="straightConnector1">
            <a:avLst/>
          </a:prstGeom>
          <a:noFill/>
          <a:ln w="9525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8"/>
          <p:cNvSpPr txBox="1"/>
          <p:nvPr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/>
          <p:nvPr/>
        </p:nvSpPr>
        <p:spPr>
          <a:xfrm>
            <a:off x="4628356" y="1312013"/>
            <a:ext cx="1425039" cy="14250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8"/>
          <p:cNvCxnSpPr>
            <a:stCxn id="110" idx="2"/>
          </p:cNvCxnSpPr>
          <p:nvPr/>
        </p:nvCxnSpPr>
        <p:spPr>
          <a:xfrm>
            <a:off x="5340875" y="2737052"/>
            <a:ext cx="0" cy="733200"/>
          </a:xfrm>
          <a:prstGeom prst="straightConnector1">
            <a:avLst/>
          </a:prstGeom>
          <a:noFill/>
          <a:ln w="9525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38"/>
          <p:cNvSpPr txBox="1"/>
          <p:nvPr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8"/>
          <p:cNvSpPr/>
          <p:nvPr/>
        </p:nvSpPr>
        <p:spPr>
          <a:xfrm>
            <a:off x="6684968" y="4203041"/>
            <a:ext cx="1425039" cy="14250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38"/>
          <p:cNvCxnSpPr/>
          <p:nvPr/>
        </p:nvCxnSpPr>
        <p:spPr>
          <a:xfrm flipH="1">
            <a:off x="7402362" y="3469780"/>
            <a:ext cx="1" cy="733261"/>
          </a:xfrm>
          <a:prstGeom prst="straightConnector1">
            <a:avLst/>
          </a:prstGeom>
          <a:noFill/>
          <a:ln w="9525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38"/>
          <p:cNvSpPr txBox="1"/>
          <p:nvPr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8"/>
          <p:cNvSpPr/>
          <p:nvPr/>
        </p:nvSpPr>
        <p:spPr>
          <a:xfrm>
            <a:off x="8493242" y="1312013"/>
            <a:ext cx="1425039" cy="14250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38"/>
          <p:cNvCxnSpPr>
            <a:stCxn id="116" idx="2"/>
          </p:cNvCxnSpPr>
          <p:nvPr/>
        </p:nvCxnSpPr>
        <p:spPr>
          <a:xfrm>
            <a:off x="9205762" y="2737052"/>
            <a:ext cx="0" cy="733200"/>
          </a:xfrm>
          <a:prstGeom prst="straightConnector1">
            <a:avLst/>
          </a:prstGeom>
          <a:noFill/>
          <a:ln w="9525" cap="flat" cmpd="sng">
            <a:solidFill>
              <a:srgbClr val="AFA9A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38"/>
          <p:cNvSpPr txBox="1"/>
          <p:nvPr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8"/>
          <p:cNvSpPr txBox="1"/>
          <p:nvPr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87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öveg képen">
  <p:cSld name="Szöveg képe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9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9"/>
          <p:cNvSpPr/>
          <p:nvPr/>
        </p:nvSpPr>
        <p:spPr>
          <a:xfrm>
            <a:off x="2653422" y="1209959"/>
            <a:ext cx="4412396" cy="4515249"/>
          </a:xfrm>
          <a:prstGeom prst="roundRect">
            <a:avLst>
              <a:gd name="adj" fmla="val 16667"/>
            </a:avLst>
          </a:prstGeom>
          <a:solidFill>
            <a:srgbClr val="E7E5E5">
              <a:alpha val="69411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1"/>
          </p:nvPr>
        </p:nvSpPr>
        <p:spPr>
          <a:xfrm>
            <a:off x="3107976" y="1715472"/>
            <a:ext cx="348283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2"/>
          </p:nvPr>
        </p:nvSpPr>
        <p:spPr>
          <a:xfrm>
            <a:off x="3107976" y="2539384"/>
            <a:ext cx="3482830" cy="27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46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öveg kép mellett">
  <p:cSld name="Szöveg kép mellet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1971" y="0"/>
            <a:ext cx="67600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587052" y="1078778"/>
            <a:ext cx="348283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2"/>
          </p:nvPr>
        </p:nvSpPr>
        <p:spPr>
          <a:xfrm>
            <a:off x="587052" y="1902690"/>
            <a:ext cx="3482830" cy="27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7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40"/>
              <a:buChar char="▪"/>
              <a:defRPr/>
            </a:lvl1pPr>
            <a:lvl2pPr marL="914400" lvl="1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/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3pPr>
            <a:lvl4pPr marL="1828800" lvl="3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4pPr>
            <a:lvl5pPr marL="2286000" lvl="4" indent="-37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4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ktogramok">
  <p:cSld name="Piktogramo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1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1"/>
          <p:cNvSpPr txBox="1"/>
          <p:nvPr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 txBox="1"/>
          <p:nvPr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1"/>
          <p:cNvSpPr txBox="1"/>
          <p:nvPr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 txBox="1"/>
          <p:nvPr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 txBox="1"/>
          <p:nvPr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 txBox="1"/>
          <p:nvPr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 txBox="1"/>
          <p:nvPr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 txBox="1"/>
          <p:nvPr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Szöveg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95" y="1299365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0692" y="132135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9809" y="1344255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715" y="292367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0692" y="292367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30920" y="2934485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2715" y="4508512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5162" y="4508512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39809" y="4508512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41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öveg címmel" type="objTx">
  <p:cSld name="Szöveg címmel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2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2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Char char="▪"/>
              <a:defRPr sz="3200"/>
            </a:lvl1pPr>
            <a:lvl2pPr marL="914400" lvl="1" indent="-4597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40"/>
              <a:buChar char="▪"/>
              <a:defRPr sz="2800"/>
            </a:lvl2pPr>
            <a:lvl3pPr marL="1371600" lvl="2" indent="-426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120"/>
              <a:buChar char="▪"/>
              <a:defRPr sz="2400"/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000"/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2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32E7-FA89-FB40-A549-0082B28F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B0BE4-FD66-0441-8705-4B0192FD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236C-0C3E-2941-B27F-EFFBB792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6729-9D00-FE42-96DA-236C1218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83A73-8929-E742-B5CB-883E5136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49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és magyarázat" type="picTx">
  <p:cSld name="Kép és magyaráza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3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1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6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7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Ür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4"/>
          <p:cNvSpPr txBox="1">
            <a:spLocks noGrp="1"/>
          </p:cNvSpPr>
          <p:nvPr>
            <p:ph type="dt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99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Gradient)" type="obj">
  <p:cSld name="Title and Content (Gradient)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/>
          <p:nvPr/>
        </p:nvSpPr>
        <p:spPr>
          <a:xfrm>
            <a:off x="-1" y="1219048"/>
            <a:ext cx="12192000" cy="563895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487E">
                  <a:alpha val="4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0972634" y="0"/>
            <a:ext cx="1219366" cy="12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5"/>
          <p:cNvSpPr/>
          <p:nvPr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5"/>
          <p:cNvSpPr txBox="1">
            <a:spLocks noGrp="1"/>
          </p:cNvSpPr>
          <p:nvPr>
            <p:ph type="title"/>
          </p:nvPr>
        </p:nvSpPr>
        <p:spPr>
          <a:xfrm>
            <a:off x="609602" y="152383"/>
            <a:ext cx="10972801" cy="91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5"/>
          <p:cNvSpPr txBox="1">
            <a:spLocks noGrp="1"/>
          </p:cNvSpPr>
          <p:nvPr>
            <p:ph type="body" idx="1"/>
          </p:nvPr>
        </p:nvSpPr>
        <p:spPr>
          <a:xfrm>
            <a:off x="609682" y="1368533"/>
            <a:ext cx="10972634" cy="487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267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120"/>
              <a:buFont typeface="Noto Sans Symbol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606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416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2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41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2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ftr" idx="11"/>
          </p:nvPr>
        </p:nvSpPr>
        <p:spPr>
          <a:xfrm>
            <a:off x="608174" y="6400800"/>
            <a:ext cx="10672315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08B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45"/>
          <p:cNvSpPr txBox="1">
            <a:spLocks noGrp="1"/>
          </p:cNvSpPr>
          <p:nvPr>
            <p:ph type="sldNum" idx="12"/>
          </p:nvPr>
        </p:nvSpPr>
        <p:spPr>
          <a:xfrm>
            <a:off x="11280489" y="6403848"/>
            <a:ext cx="30183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99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1D26-57C6-884B-A467-6980609D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F3F3-C66B-144E-8766-5F1A1A551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B5D0C-DB13-B342-9061-AEB4EC4B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88959-8798-6E4F-A5B8-AA26980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C3D3-9061-F249-B5F7-8502FED6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A55D9-FF62-8A45-AD43-B8822354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9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00C4-9523-B44C-8BA9-C637761A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FE05-C655-D843-9BE9-992085E6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3A74E-9EBB-B441-8AAC-13201704F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ACF21-E015-3040-B793-8CA8AC918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11F53-B8F2-514C-B97A-C67459D73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DBC10-66AD-6348-B226-80DB7CF9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B84A9-7124-004B-B7AA-BF58E2AA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0DEEF-12D0-5849-A1B2-0DA8375C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B310-9D45-2F4B-B909-4C533191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6FEEA-9197-634F-B782-4C0FC300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981B-2DB8-1B45-8131-4201E134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78B0E-822F-C047-9E2E-C9CA356A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689D4-5DE1-7F42-A737-FD6CBFF3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0C1E1-6BDD-2C4E-B564-1572D483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7C400-DE41-EA4E-AC03-C116211B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25AF-9A0A-5C42-BEB5-191B5E1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97D-A241-A74E-AB7E-5A03F7DD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D280-89E0-9C4F-B595-719B7E00D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D97D1-1018-8847-BA54-890F0D4F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2FCA4-9AAC-D84B-B5C7-889A513A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6D1B7-E3EB-C14A-AAAA-00934513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0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DC1A-D28E-7E45-B0AF-436D0064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29C44-FD00-044A-B875-A6B6D8D3F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070F5-7304-2944-B9BA-8B29DFA0E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92844-C7EE-3E41-A0DB-7457DDC0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B20D7-51E4-ED4B-811D-C71B2C48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A69-C519-3043-91E2-131D39A5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4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BD7A1-7540-4B46-94E5-D58B523E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5535-8538-824F-8CAC-4C2B46FAA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C8F07-6A03-3349-B84E-405B71AA1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DA32-DFC4-0549-8CF7-E138367884A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F2AB-35B8-2D43-9585-49C7BB037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FF15-ADB4-6F4E-8584-A0D0C0E51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4671-03A0-8C45-B3CA-FFFB4813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9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267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1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7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7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481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45.sv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3.svg"/><Relationship Id="rId10" Type="http://schemas.openxmlformats.org/officeDocument/2006/relationships/image" Target="../media/image46.jpe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3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file:///C:\download\ultrahang-video.avi" TargetMode="External"/><Relationship Id="rId1" Type="http://schemas.microsoft.com/office/2007/relationships/media" Target="file:///C:\download\ultrahang-video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7.jpeg"/><Relationship Id="rId5" Type="http://schemas.openxmlformats.org/officeDocument/2006/relationships/image" Target="../media/image32.jpe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9950-6937-4343-B27E-F6102B22D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866613"/>
            <a:ext cx="11201400" cy="229870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Alkalmazható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szemantikai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'</a:t>
            </a:r>
            <a:r>
              <a:rPr lang="en-GB" dirty="0" err="1"/>
              <a:t>hibrid</a:t>
            </a:r>
            <a:r>
              <a:rPr lang="en-GB" dirty="0"/>
              <a:t> </a:t>
            </a:r>
            <a:r>
              <a:rPr lang="en-GB" dirty="0" err="1" smtClean="0"/>
              <a:t>intelligencia</a:t>
            </a:r>
            <a:r>
              <a:rPr lang="en-GB" dirty="0"/>
              <a:t>' </a:t>
            </a:r>
            <a:r>
              <a:rPr lang="en-GB" dirty="0" err="1"/>
              <a:t>kutatások</a:t>
            </a:r>
            <a:r>
              <a:rPr lang="en-GB" dirty="0"/>
              <a:t> a </a:t>
            </a:r>
            <a:r>
              <a:rPr lang="en-GB" dirty="0" err="1"/>
              <a:t>MILABban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AF09F-5BAC-6C41-B762-A95678DC0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5602288"/>
            <a:ext cx="9144000" cy="1655762"/>
          </a:xfrm>
        </p:spPr>
        <p:txBody>
          <a:bodyPr/>
          <a:lstStyle/>
          <a:p>
            <a:r>
              <a:rPr lang="en-GB" dirty="0"/>
              <a:t>Farkas Richárd</a:t>
            </a:r>
          </a:p>
          <a:p>
            <a:endParaRPr lang="en-GB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74D772C-1B22-E34F-8414-9800D2F7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2931"/>
            <a:ext cx="6362700" cy="1836760"/>
          </a:xfrm>
          <a:prstGeom prst="rect">
            <a:avLst/>
          </a:prstGeom>
        </p:spPr>
      </p:pic>
      <p:pic>
        <p:nvPicPr>
          <p:cNvPr id="1028" name="Picture 4" descr="SZTE GMF | Ajánlattételi felhívás SZTE/2019/PB09929">
            <a:extLst>
              <a:ext uri="{FF2B5EF4-FFF2-40B4-BE49-F238E27FC236}">
                <a16:creationId xmlns:a16="http://schemas.microsoft.com/office/drawing/2014/main" id="{AF95C368-915B-0D40-BD08-6D6386E2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41" y="5357813"/>
            <a:ext cx="3462318" cy="14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36C94-50A9-E346-9CCE-417B5606A5A5}"/>
              </a:ext>
            </a:extLst>
          </p:cNvPr>
          <p:cNvSpPr txBox="1"/>
          <p:nvPr/>
        </p:nvSpPr>
        <p:spPr>
          <a:xfrm>
            <a:off x="4801222" y="4773038"/>
            <a:ext cx="258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Farkas Richárd</a:t>
            </a:r>
          </a:p>
        </p:txBody>
      </p:sp>
    </p:spTree>
    <p:extLst>
      <p:ext uri="{BB962C8B-B14F-4D97-AF65-F5344CB8AC3E}">
        <p14:creationId xmlns:p14="http://schemas.microsoft.com/office/powerpoint/2010/main" val="65475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B1B9-7507-414E-85E7-EB4E2D9A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Kapcsolat</a:t>
            </a:r>
            <a:r>
              <a:rPr lang="en-GB" dirty="0"/>
              <a:t> </a:t>
            </a:r>
            <a:r>
              <a:rPr lang="en-GB" dirty="0" err="1"/>
              <a:t>tudásbázisokkal</a:t>
            </a:r>
            <a:endParaRPr lang="en-GB" dirty="0"/>
          </a:p>
        </p:txBody>
      </p:sp>
      <p:pic>
        <p:nvPicPr>
          <p:cNvPr id="10244" name="Picture 4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998A06E5-5EB7-294F-A3AB-488D3EFE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61" y="1512177"/>
            <a:ext cx="8972878" cy="50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B1B9-7507-414E-85E7-EB4E2D9A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Kapcsolat</a:t>
            </a:r>
            <a:r>
              <a:rPr lang="en-GB" dirty="0"/>
              <a:t> </a:t>
            </a:r>
            <a:r>
              <a:rPr lang="en-GB" dirty="0" err="1"/>
              <a:t>tudásbázisokkal</a:t>
            </a:r>
            <a:endParaRPr lang="en-GB" dirty="0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8543F7-659A-8C43-A1CB-BA9284A02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86"/>
          <a:stretch/>
        </p:blipFill>
        <p:spPr>
          <a:xfrm>
            <a:off x="1892240" y="1596152"/>
            <a:ext cx="9162085" cy="4896723"/>
          </a:xfrm>
        </p:spPr>
      </p:pic>
    </p:spTree>
    <p:extLst>
      <p:ext uri="{BB962C8B-B14F-4D97-AF65-F5344CB8AC3E}">
        <p14:creationId xmlns:p14="http://schemas.microsoft.com/office/powerpoint/2010/main" val="167705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3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64DE-93DA-7E49-90A4-0C5F67F8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Hibrid intelligencia</a:t>
            </a:r>
          </a:p>
        </p:txBody>
      </p:sp>
    </p:spTree>
    <p:extLst>
      <p:ext uri="{BB962C8B-B14F-4D97-AF65-F5344CB8AC3E}">
        <p14:creationId xmlns:p14="http://schemas.microsoft.com/office/powerpoint/2010/main" val="110806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F05A-630A-A444-97FD-B73DD63C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161" y="365125"/>
            <a:ext cx="2243328" cy="1325563"/>
          </a:xfrm>
        </p:spPr>
        <p:txBody>
          <a:bodyPr/>
          <a:lstStyle/>
          <a:p>
            <a:pPr algn="r"/>
            <a:r>
              <a:rPr lang="en-GB" dirty="0"/>
              <a:t>Science</a:t>
            </a:r>
          </a:p>
        </p:txBody>
      </p:sp>
      <p:pic>
        <p:nvPicPr>
          <p:cNvPr id="3074" name="Picture 2" descr="Apa itu Deep Learning? – mc.ai">
            <a:extLst>
              <a:ext uri="{FF2B5EF4-FFF2-40B4-BE49-F238E27FC236}">
                <a16:creationId xmlns:a16="http://schemas.microsoft.com/office/drawing/2014/main" id="{2946B332-B827-0E47-8208-A0E85AAA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71" y="2007488"/>
            <a:ext cx="5559419" cy="34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ffice | Software development, Outsourcing, Business intelligence">
            <a:extLst>
              <a:ext uri="{FF2B5EF4-FFF2-40B4-BE49-F238E27FC236}">
                <a16:creationId xmlns:a16="http://schemas.microsoft.com/office/drawing/2014/main" id="{58D53487-9BA3-DA4E-B1F0-2961C2E8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0" y="2007488"/>
            <a:ext cx="5158169" cy="34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2E4FF5D-C60F-3F40-8486-E84D10F14A31}"/>
              </a:ext>
            </a:extLst>
          </p:cNvPr>
          <p:cNvSpPr txBox="1">
            <a:spLocks/>
          </p:cNvSpPr>
          <p:nvPr/>
        </p:nvSpPr>
        <p:spPr>
          <a:xfrm>
            <a:off x="282510" y="365124"/>
            <a:ext cx="5359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Valós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0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F05A-630A-A444-97FD-B73DD63C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161" y="365125"/>
            <a:ext cx="2243328" cy="1325563"/>
          </a:xfrm>
        </p:spPr>
        <p:txBody>
          <a:bodyPr/>
          <a:lstStyle/>
          <a:p>
            <a:pPr algn="r"/>
            <a:r>
              <a:rPr lang="en-GB" dirty="0"/>
              <a:t>Science</a:t>
            </a:r>
          </a:p>
        </p:txBody>
      </p:sp>
      <p:pic>
        <p:nvPicPr>
          <p:cNvPr id="3074" name="Picture 2" descr="Apa itu Deep Learning? – mc.ai">
            <a:extLst>
              <a:ext uri="{FF2B5EF4-FFF2-40B4-BE49-F238E27FC236}">
                <a16:creationId xmlns:a16="http://schemas.microsoft.com/office/drawing/2014/main" id="{2946B332-B827-0E47-8208-A0E85AAA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2383244"/>
            <a:ext cx="2856929" cy="17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ffice | Software development, Outsourcing, Business intelligence">
            <a:extLst>
              <a:ext uri="{FF2B5EF4-FFF2-40B4-BE49-F238E27FC236}">
                <a16:creationId xmlns:a16="http://schemas.microsoft.com/office/drawing/2014/main" id="{58D53487-9BA3-DA4E-B1F0-2961C2E8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0" y="2385679"/>
            <a:ext cx="2451546" cy="16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2E4FF5D-C60F-3F40-8486-E84D10F14A31}"/>
              </a:ext>
            </a:extLst>
          </p:cNvPr>
          <p:cNvSpPr txBox="1">
            <a:spLocks/>
          </p:cNvSpPr>
          <p:nvPr/>
        </p:nvSpPr>
        <p:spPr>
          <a:xfrm>
            <a:off x="282510" y="365124"/>
            <a:ext cx="5359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Valós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1CB3D-47A4-AC41-BA5C-1E40678FB8DC}"/>
              </a:ext>
            </a:extLst>
          </p:cNvPr>
          <p:cNvSpPr txBox="1"/>
          <p:nvPr/>
        </p:nvSpPr>
        <p:spPr>
          <a:xfrm>
            <a:off x="4489704" y="1690687"/>
            <a:ext cx="4928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Testre</a:t>
            </a:r>
            <a:r>
              <a:rPr lang="en-GB" sz="2800" dirty="0"/>
              <a:t> </a:t>
            </a:r>
            <a:r>
              <a:rPr lang="en-GB" sz="2800" dirty="0" err="1"/>
              <a:t>szabás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Érteni</a:t>
            </a:r>
            <a:r>
              <a:rPr lang="en-GB" sz="2800" dirty="0"/>
              <a:t> </a:t>
            </a:r>
            <a:r>
              <a:rPr lang="en-GB" sz="2800" dirty="0" err="1"/>
              <a:t>kell</a:t>
            </a:r>
            <a:r>
              <a:rPr lang="en-GB" sz="2800" dirty="0"/>
              <a:t> (</a:t>
            </a:r>
            <a:r>
              <a:rPr lang="en-GB" sz="2800" dirty="0" err="1"/>
              <a:t>legalább</a:t>
            </a:r>
            <a:r>
              <a:rPr lang="en-GB" sz="2800" dirty="0"/>
              <a:t>) a </a:t>
            </a:r>
            <a:r>
              <a:rPr lang="en-GB" sz="2800" dirty="0" err="1"/>
              <a:t>minőséget</a:t>
            </a:r>
            <a:r>
              <a:rPr lang="en-GB" sz="2800" dirty="0"/>
              <a:t>!</a:t>
            </a:r>
          </a:p>
          <a:p>
            <a:endParaRPr lang="en-GB" sz="2800" dirty="0"/>
          </a:p>
          <a:p>
            <a:r>
              <a:rPr lang="en-GB" sz="2800" dirty="0" err="1"/>
              <a:t>Szakértői</a:t>
            </a:r>
            <a:r>
              <a:rPr lang="en-GB" sz="2800" dirty="0"/>
              <a:t> </a:t>
            </a:r>
            <a:r>
              <a:rPr lang="en-GB" sz="2800" dirty="0" err="1"/>
              <a:t>tudás</a:t>
            </a:r>
            <a:r>
              <a:rPr lang="en-GB" sz="2800" dirty="0"/>
              <a:t> </a:t>
            </a:r>
            <a:r>
              <a:rPr lang="en-GB" sz="2800" dirty="0" err="1"/>
              <a:t>beépítése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Karbantarthatóság</a:t>
            </a:r>
            <a:endParaRPr lang="en-GB" sz="2800" dirty="0"/>
          </a:p>
        </p:txBody>
      </p:sp>
      <p:pic>
        <p:nvPicPr>
          <p:cNvPr id="5" name="Graphic 4" descr="Clipboard Badge">
            <a:extLst>
              <a:ext uri="{FF2B5EF4-FFF2-40B4-BE49-F238E27FC236}">
                <a16:creationId xmlns:a16="http://schemas.microsoft.com/office/drawing/2014/main" id="{E9BCF96C-CB5D-CB42-998E-C0DC9A0F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90054" y="2559113"/>
            <a:ext cx="914400" cy="914400"/>
          </a:xfrm>
          <a:prstGeom prst="rect">
            <a:avLst/>
          </a:prstGeom>
        </p:spPr>
      </p:pic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752E2A6-302C-5D41-B39A-435C6202D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42698" y="3678109"/>
            <a:ext cx="809114" cy="809114"/>
          </a:xfrm>
          <a:prstGeom prst="rect">
            <a:avLst/>
          </a:prstGeom>
        </p:spPr>
      </p:pic>
      <p:pic>
        <p:nvPicPr>
          <p:cNvPr id="4100" name="Picture 4" descr="TANSTAAFL – There Ain't No Such Thing as a Free Lunch! – EPMGuidance">
            <a:extLst>
              <a:ext uri="{FF2B5EF4-FFF2-40B4-BE49-F238E27FC236}">
                <a16:creationId xmlns:a16="http://schemas.microsoft.com/office/drawing/2014/main" id="{188373CC-D478-3E4B-BD3D-759D83F8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85" y="1542415"/>
            <a:ext cx="85238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xtension Icons - Download Free Vector Icons | Noun Project">
            <a:extLst>
              <a:ext uri="{FF2B5EF4-FFF2-40B4-BE49-F238E27FC236}">
                <a16:creationId xmlns:a16="http://schemas.microsoft.com/office/drawing/2014/main" id="{CEB88D90-BB4F-434F-B1B3-D3D4E6E1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05" y="4341940"/>
            <a:ext cx="1084899" cy="10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ridging the Gap: Essentials for Creating a Workplace Culture of High  Trust, Teamwork and Innovation – Part 1 – Leadership Beyond Limits">
            <a:extLst>
              <a:ext uri="{FF2B5EF4-FFF2-40B4-BE49-F238E27FC236}">
                <a16:creationId xmlns:a16="http://schemas.microsoft.com/office/drawing/2014/main" id="{34813CBF-E685-7441-84FD-AACF9C5F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93" y="1776098"/>
            <a:ext cx="6272598" cy="3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C327-CE80-544E-9994-650FC95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Hibrid</a:t>
            </a:r>
            <a:r>
              <a:rPr lang="en-GB" dirty="0"/>
              <a:t> </a:t>
            </a:r>
            <a:r>
              <a:rPr lang="en-GB" dirty="0" err="1"/>
              <a:t>intelligencia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nyelvtechnológiai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r>
              <a:rPr lang="en-GB" dirty="0"/>
              <a:t> </a:t>
            </a:r>
            <a:r>
              <a:rPr lang="en-GB" dirty="0" err="1"/>
              <a:t>fejlesztéshez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B0A4-8206-C14E-9A3B-2B4A842E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err="1"/>
              <a:t>Környezet</a:t>
            </a:r>
            <a:r>
              <a:rPr lang="en-GB" dirty="0"/>
              <a:t>: automata </a:t>
            </a:r>
            <a:r>
              <a:rPr lang="en-GB" dirty="0" err="1"/>
              <a:t>nyelvtechnológiai</a:t>
            </a:r>
            <a:r>
              <a:rPr lang="en-GB" dirty="0"/>
              <a:t> </a:t>
            </a:r>
            <a:r>
              <a:rPr lang="en-GB" dirty="0" err="1"/>
              <a:t>rendszer</a:t>
            </a:r>
            <a:r>
              <a:rPr lang="en-GB" dirty="0"/>
              <a:t> </a:t>
            </a:r>
            <a:r>
              <a:rPr lang="en-GB" dirty="0" err="1"/>
              <a:t>fejlesztése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			         </a:t>
            </a:r>
            <a:r>
              <a:rPr lang="en-GB" dirty="0" err="1"/>
              <a:t>karbantartása</a:t>
            </a:r>
            <a:r>
              <a:rPr lang="en-GB" dirty="0"/>
              <a:t> </a:t>
            </a:r>
            <a:r>
              <a:rPr lang="en-GB" sz="2000" dirty="0"/>
              <a:t>(chatbot, e-mail routing, </a:t>
            </a:r>
            <a:r>
              <a:rPr lang="en-GB" sz="2000" dirty="0" err="1"/>
              <a:t>radiológiai</a:t>
            </a:r>
            <a:r>
              <a:rPr lang="en-GB" sz="2000" dirty="0"/>
              <a:t> </a:t>
            </a:r>
            <a:r>
              <a:rPr lang="en-GB" sz="2000" dirty="0" err="1"/>
              <a:t>leletező</a:t>
            </a:r>
            <a:r>
              <a:rPr lang="en-GB" sz="2000" dirty="0"/>
              <a:t> </a:t>
            </a:r>
            <a:r>
              <a:rPr lang="en-GB" sz="2000" dirty="0" err="1"/>
              <a:t>stb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r>
              <a:rPr lang="en-GB" u="sng" dirty="0" err="1"/>
              <a:t>Feltevések</a:t>
            </a:r>
            <a:r>
              <a:rPr lang="en-GB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rendelkezésre</a:t>
            </a:r>
            <a:r>
              <a:rPr lang="en-GB" dirty="0"/>
              <a:t> </a:t>
            </a:r>
            <a:r>
              <a:rPr lang="en-GB" dirty="0" err="1"/>
              <a:t>áll</a:t>
            </a:r>
            <a:r>
              <a:rPr lang="en-GB" dirty="0"/>
              <a:t> </a:t>
            </a:r>
            <a:r>
              <a:rPr lang="en-GB" dirty="0" err="1"/>
              <a:t>valamilyen</a:t>
            </a:r>
            <a:r>
              <a:rPr lang="en-GB" dirty="0"/>
              <a:t> </a:t>
            </a:r>
            <a:r>
              <a:rPr lang="en-GB" dirty="0" err="1"/>
              <a:t>adat</a:t>
            </a:r>
            <a:r>
              <a:rPr lang="en-GB" dirty="0"/>
              <a:t>, de </a:t>
            </a:r>
            <a:r>
              <a:rPr lang="en-GB" dirty="0" err="1"/>
              <a:t>nincs</a:t>
            </a:r>
            <a:r>
              <a:rPr lang="en-GB" dirty="0"/>
              <a:t> </a:t>
            </a:r>
            <a:r>
              <a:rPr lang="en-GB" dirty="0" err="1"/>
              <a:t>elégséges</a:t>
            </a:r>
            <a:r>
              <a:rPr lang="en-GB" dirty="0"/>
              <a:t> </a:t>
            </a:r>
            <a:r>
              <a:rPr lang="en-GB" dirty="0" err="1"/>
              <a:t>címkézett</a:t>
            </a:r>
            <a:r>
              <a:rPr lang="en-GB" dirty="0"/>
              <a:t> </a:t>
            </a:r>
            <a:r>
              <a:rPr lang="en-GB" dirty="0" err="1"/>
              <a:t>adat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emberi</a:t>
            </a:r>
            <a:r>
              <a:rPr lang="en-GB" dirty="0"/>
              <a:t> </a:t>
            </a:r>
            <a:r>
              <a:rPr lang="en-GB" dirty="0" err="1"/>
              <a:t>szakértőknek</a:t>
            </a:r>
            <a:r>
              <a:rPr lang="en-GB" dirty="0"/>
              <a:t> a </a:t>
            </a:r>
            <a:r>
              <a:rPr lang="en-GB" dirty="0" err="1"/>
              <a:t>rendszer</a:t>
            </a:r>
            <a:r>
              <a:rPr lang="en-GB" dirty="0"/>
              <a:t> </a:t>
            </a:r>
            <a:r>
              <a:rPr lang="en-GB" dirty="0" err="1"/>
              <a:t>üzemeltetése</a:t>
            </a:r>
            <a:r>
              <a:rPr lang="en-GB" dirty="0"/>
              <a:t> a </a:t>
            </a:r>
            <a:r>
              <a:rPr lang="en-GB" dirty="0" err="1"/>
              <a:t>munkaköri</a:t>
            </a:r>
            <a:r>
              <a:rPr lang="en-GB" dirty="0"/>
              <a:t> </a:t>
            </a:r>
            <a:r>
              <a:rPr lang="en-GB" dirty="0" err="1"/>
              <a:t>feladata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err="1"/>
              <a:t>Cél</a:t>
            </a:r>
            <a:r>
              <a:rPr lang="en-GB" dirty="0"/>
              <a:t>: </a:t>
            </a:r>
            <a:r>
              <a:rPr lang="en-GB" dirty="0" err="1"/>
              <a:t>Olyan</a:t>
            </a:r>
            <a:r>
              <a:rPr lang="en-GB" dirty="0"/>
              <a:t> MI </a:t>
            </a:r>
            <a:r>
              <a:rPr lang="en-GB" dirty="0" err="1"/>
              <a:t>megoldások</a:t>
            </a:r>
            <a:r>
              <a:rPr lang="en-GB" dirty="0"/>
              <a:t> </a:t>
            </a:r>
            <a:r>
              <a:rPr lang="en-GB" dirty="0" err="1"/>
              <a:t>kidolgozása</a:t>
            </a:r>
            <a:r>
              <a:rPr lang="en-GB" dirty="0"/>
              <a:t>, </a:t>
            </a:r>
            <a:r>
              <a:rPr lang="en-GB" dirty="0" err="1"/>
              <a:t>amik</a:t>
            </a:r>
            <a:r>
              <a:rPr lang="en-GB" dirty="0"/>
              <a:t> </a:t>
            </a:r>
            <a:r>
              <a:rPr lang="en-GB" dirty="0" err="1"/>
              <a:t>segítenek</a:t>
            </a:r>
            <a:r>
              <a:rPr lang="en-GB" dirty="0"/>
              <a:t> </a:t>
            </a:r>
            <a:r>
              <a:rPr lang="en-GB" dirty="0" err="1"/>
              <a:t>ezen</a:t>
            </a:r>
            <a:r>
              <a:rPr lang="en-GB" dirty="0"/>
              <a:t> a 	</a:t>
            </a:r>
            <a:r>
              <a:rPr lang="en-GB" dirty="0" err="1"/>
              <a:t>problématerületen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99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4A05-5140-BE4A-8E57-116D0EB4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</a:t>
            </a:r>
          </a:p>
        </p:txBody>
      </p:sp>
      <p:pic>
        <p:nvPicPr>
          <p:cNvPr id="4" name="Picture 6" descr="automation-challenges-facing-todays-workforce-3">
            <a:extLst>
              <a:ext uri="{FF2B5EF4-FFF2-40B4-BE49-F238E27FC236}">
                <a16:creationId xmlns:a16="http://schemas.microsoft.com/office/drawing/2014/main" id="{6DF34950-D2A4-F74A-BA81-11635835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71" y="365126"/>
            <a:ext cx="9357241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A2D3-CA5B-F74A-A1E4-87570C7F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Hibrid</a:t>
            </a:r>
            <a:r>
              <a:rPr lang="en-GB" dirty="0"/>
              <a:t> </a:t>
            </a:r>
            <a:r>
              <a:rPr lang="en-GB" dirty="0" err="1"/>
              <a:t>intelligencia</a:t>
            </a:r>
            <a:endParaRPr lang="en-GB" dirty="0"/>
          </a:p>
        </p:txBody>
      </p:sp>
      <p:pic>
        <p:nvPicPr>
          <p:cNvPr id="6146" name="Picture 2" descr="Esztergályos, Marós (Szakmunka kategóriában) állás, munka Komárom-Esztergom  megyében - Profession.hu">
            <a:extLst>
              <a:ext uri="{FF2B5EF4-FFF2-40B4-BE49-F238E27FC236}">
                <a16:creationId xmlns:a16="http://schemas.microsoft.com/office/drawing/2014/main" id="{AC4A8642-7CE8-AC48-8F1B-B83C16AB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6" y="1554861"/>
            <a:ext cx="5066581" cy="2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AAF840C-5372-024E-8DB0-AFD5679C8207}"/>
              </a:ext>
            </a:extLst>
          </p:cNvPr>
          <p:cNvSpPr/>
          <p:nvPr/>
        </p:nvSpPr>
        <p:spPr>
          <a:xfrm>
            <a:off x="5923638" y="2509552"/>
            <a:ext cx="960120" cy="4389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Tanuljunk G-nyelven! – az NC programozás alapjai | CNC">
            <a:extLst>
              <a:ext uri="{FF2B5EF4-FFF2-40B4-BE49-F238E27FC236}">
                <a16:creationId xmlns:a16="http://schemas.microsoft.com/office/drawing/2014/main" id="{E0C1A924-587A-9947-8C96-D6C82125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9" y="1554861"/>
            <a:ext cx="3994255" cy="2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utomate any manual and tedious work by Junaidamjad955">
            <a:extLst>
              <a:ext uri="{FF2B5EF4-FFF2-40B4-BE49-F238E27FC236}">
                <a16:creationId xmlns:a16="http://schemas.microsoft.com/office/drawing/2014/main" id="{FA379DB6-69F7-4141-B1EF-5B8DEE2D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47" y="1876338"/>
            <a:ext cx="6486589" cy="45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2386-6DB5-1149-93C5-3515EB70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Szabály</a:t>
            </a:r>
            <a:r>
              <a:rPr lang="en-GB" dirty="0"/>
              <a:t>-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adatalapú</a:t>
            </a:r>
            <a:r>
              <a:rPr lang="en-GB" dirty="0"/>
              <a:t> </a:t>
            </a:r>
            <a:r>
              <a:rPr lang="en-GB" dirty="0" err="1"/>
              <a:t>rendszerek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688A-9ACD-C343-BAC6-B09994A1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BNO-</a:t>
            </a:r>
            <a:r>
              <a:rPr lang="en-GB" dirty="0" err="1"/>
              <a:t>kódoló</a:t>
            </a:r>
            <a:r>
              <a:rPr lang="en-GB" dirty="0"/>
              <a:t> (2006)</a:t>
            </a:r>
          </a:p>
          <a:p>
            <a:r>
              <a:rPr lang="en-GB" dirty="0"/>
              <a:t>BNO </a:t>
            </a:r>
            <a:r>
              <a:rPr lang="en-GB" dirty="0" err="1"/>
              <a:t>kódolási</a:t>
            </a:r>
            <a:r>
              <a:rPr lang="en-GB" dirty="0"/>
              <a:t> </a:t>
            </a:r>
            <a:r>
              <a:rPr lang="en-GB" dirty="0" err="1"/>
              <a:t>szabályok</a:t>
            </a:r>
            <a:endParaRPr lang="en-GB" dirty="0"/>
          </a:p>
          <a:p>
            <a:r>
              <a:rPr lang="en-GB" dirty="0" err="1"/>
              <a:t>Címkézett</a:t>
            </a:r>
            <a:r>
              <a:rPr lang="en-GB" dirty="0"/>
              <a:t> </a:t>
            </a:r>
            <a:r>
              <a:rPr lang="en-GB" dirty="0" err="1"/>
              <a:t>tanító</a:t>
            </a:r>
            <a:r>
              <a:rPr lang="en-GB" dirty="0"/>
              <a:t> </a:t>
            </a:r>
            <a:r>
              <a:rPr lang="en-GB" dirty="0" err="1"/>
              <a:t>adatbázis</a:t>
            </a:r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E06650B-40C4-9442-A845-CF831209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93" y="1849794"/>
            <a:ext cx="6677608" cy="50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0F539FD8-3C14-2647-9811-0D81CD5D4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57696" y="232465"/>
            <a:ext cx="1525692" cy="1525692"/>
          </a:xfrm>
          <a:prstGeom prst="rect">
            <a:avLst/>
          </a:prstGeom>
        </p:spPr>
      </p:pic>
      <p:pic>
        <p:nvPicPr>
          <p:cNvPr id="6" name="Picture 4" descr="TANSTAAFL – There Ain't No Such Thing as a Free Lunch! – EPMGuidance">
            <a:extLst>
              <a:ext uri="{FF2B5EF4-FFF2-40B4-BE49-F238E27FC236}">
                <a16:creationId xmlns:a16="http://schemas.microsoft.com/office/drawing/2014/main" id="{AEA5EE7F-E380-5543-84A2-2600885C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88" y="365125"/>
            <a:ext cx="1270412" cy="13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id="{6EAB35E7-3307-FB40-91BA-70502E51E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93" y="4516015"/>
            <a:ext cx="2498656" cy="2001465"/>
          </a:xfrm>
          <a:prstGeom prst="rect">
            <a:avLst/>
          </a:prstGeom>
        </p:spPr>
      </p:pic>
      <p:pic>
        <p:nvPicPr>
          <p:cNvPr id="8" name="Kép 6">
            <a:extLst>
              <a:ext uri="{FF2B5EF4-FFF2-40B4-BE49-F238E27FC236}">
                <a16:creationId xmlns:a16="http://schemas.microsoft.com/office/drawing/2014/main" id="{14A6CB2B-8B3D-D544-9B70-332A033418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" y="4516016"/>
            <a:ext cx="2265373" cy="20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726A-FF4D-274C-98AC-A4D17456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Tudásbázisok</a:t>
            </a:r>
            <a:r>
              <a:rPr lang="en-GB" dirty="0"/>
              <a:t> </a:t>
            </a:r>
            <a:r>
              <a:rPr lang="en-GB" dirty="0" err="1"/>
              <a:t>integrációja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6597-69EA-7F49-AD74-8FBD55E0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Önéletrajz</a:t>
            </a:r>
            <a:r>
              <a:rPr lang="en-GB" dirty="0"/>
              <a:t> </a:t>
            </a:r>
            <a:r>
              <a:rPr lang="en-GB" dirty="0" err="1"/>
              <a:t>elemző</a:t>
            </a:r>
            <a:r>
              <a:rPr lang="en-GB" dirty="0"/>
              <a:t> </a:t>
            </a:r>
            <a:r>
              <a:rPr lang="en-GB" dirty="0" err="1"/>
              <a:t>rendszer</a:t>
            </a:r>
            <a:r>
              <a:rPr lang="en-GB" dirty="0"/>
              <a:t> (2014)</a:t>
            </a:r>
          </a:p>
          <a:p>
            <a:r>
              <a:rPr lang="en-GB" dirty="0" err="1"/>
              <a:t>pozíciók</a:t>
            </a:r>
            <a:r>
              <a:rPr lang="en-GB" dirty="0"/>
              <a:t>, </a:t>
            </a:r>
            <a:r>
              <a:rPr lang="en-GB" dirty="0" err="1"/>
              <a:t>végzettségek</a:t>
            </a:r>
            <a:r>
              <a:rPr lang="en-GB" dirty="0"/>
              <a:t> </a:t>
            </a:r>
            <a:r>
              <a:rPr lang="en-GB" dirty="0" err="1"/>
              <a:t>stb</a:t>
            </a:r>
            <a:r>
              <a:rPr lang="en-GB" dirty="0"/>
              <a:t>. </a:t>
            </a:r>
            <a:r>
              <a:rPr lang="en-GB" dirty="0" err="1"/>
              <a:t>ontológiája</a:t>
            </a:r>
            <a:endParaRPr lang="en-GB" dirty="0"/>
          </a:p>
          <a:p>
            <a:r>
              <a:rPr lang="en-GB" dirty="0" err="1"/>
              <a:t>címkézett</a:t>
            </a:r>
            <a:r>
              <a:rPr lang="en-GB" dirty="0"/>
              <a:t> </a:t>
            </a:r>
            <a:r>
              <a:rPr lang="en-GB" dirty="0" err="1"/>
              <a:t>tanító</a:t>
            </a:r>
            <a:r>
              <a:rPr lang="en-GB" dirty="0"/>
              <a:t> </a:t>
            </a:r>
            <a:r>
              <a:rPr lang="en-GB" dirty="0" err="1"/>
              <a:t>adatbázis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C8A57-483E-934E-B3D4-4B509F18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35" y="1517714"/>
            <a:ext cx="3129902" cy="2714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00E1A1-B657-EC4E-9B96-2BF391DD9AEF}"/>
              </a:ext>
            </a:extLst>
          </p:cNvPr>
          <p:cNvSpPr txBox="1"/>
          <p:nvPr/>
        </p:nvSpPr>
        <p:spPr>
          <a:xfrm>
            <a:off x="8997725" y="1321356"/>
            <a:ext cx="20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Berend et al. (2020)</a:t>
            </a:r>
          </a:p>
        </p:txBody>
      </p:sp>
      <p:pic>
        <p:nvPicPr>
          <p:cNvPr id="6" name="Picture 2" descr="The Illustrated Word2vec – Jay Alammar – Visualizing machine learning one  concept at a time.">
            <a:extLst>
              <a:ext uri="{FF2B5EF4-FFF2-40B4-BE49-F238E27FC236}">
                <a16:creationId xmlns:a16="http://schemas.microsoft.com/office/drawing/2014/main" id="{45F73CF8-C6B2-A148-91E9-36E3892AB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1000" r="49920" b="10913"/>
          <a:stretch/>
        </p:blipFill>
        <p:spPr bwMode="auto">
          <a:xfrm>
            <a:off x="225782" y="4385387"/>
            <a:ext cx="1966912" cy="22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641B0C3C-B8C2-E44E-AC3F-C82B9EB8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47" y="4525072"/>
            <a:ext cx="3799084" cy="21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Brain in head">
            <a:extLst>
              <a:ext uri="{FF2B5EF4-FFF2-40B4-BE49-F238E27FC236}">
                <a16:creationId xmlns:a16="http://schemas.microsoft.com/office/drawing/2014/main" id="{43C195BE-8217-B54E-8362-054108C9B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28284" y="4798714"/>
            <a:ext cx="1525692" cy="1525692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D0AE281B-7A5E-D145-9525-1BD16CD41B5C}"/>
              </a:ext>
            </a:extLst>
          </p:cNvPr>
          <p:cNvSpPr/>
          <p:nvPr/>
        </p:nvSpPr>
        <p:spPr>
          <a:xfrm>
            <a:off x="2481943" y="5225143"/>
            <a:ext cx="899367" cy="3364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3F99DFA-3B94-B24C-9E28-FD9A5B3D0C34}"/>
              </a:ext>
            </a:extLst>
          </p:cNvPr>
          <p:cNvSpPr/>
          <p:nvPr/>
        </p:nvSpPr>
        <p:spPr>
          <a:xfrm rot="10800000">
            <a:off x="7814952" y="5393351"/>
            <a:ext cx="899367" cy="3364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DEA781A-D65E-4F44-803D-F13060EDD6D0}"/>
              </a:ext>
            </a:extLst>
          </p:cNvPr>
          <p:cNvSpPr/>
          <p:nvPr/>
        </p:nvSpPr>
        <p:spPr>
          <a:xfrm rot="14142520">
            <a:off x="4575109" y="3732262"/>
            <a:ext cx="899367" cy="3364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Clipboard Badge">
            <a:extLst>
              <a:ext uri="{FF2B5EF4-FFF2-40B4-BE49-F238E27FC236}">
                <a16:creationId xmlns:a16="http://schemas.microsoft.com/office/drawing/2014/main" id="{A4FC3DDE-B612-734A-9F2C-B16C96018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56902" y="44114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7AAA-0209-2F4C-8D0F-CD2F2E8C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MILAB – </a:t>
            </a:r>
            <a:r>
              <a:rPr lang="en-GB" dirty="0" err="1"/>
              <a:t>szövegfeldolgozási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77BD-A317-9D40-AA9B-14A050A8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37" y="4501971"/>
            <a:ext cx="2800739" cy="260333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Szerzőazonosítás</a:t>
            </a:r>
            <a:r>
              <a:rPr lang="en-GB" dirty="0"/>
              <a:t> </a:t>
            </a:r>
            <a:r>
              <a:rPr lang="en-GB" dirty="0" err="1"/>
              <a:t>kriminalisztikai</a:t>
            </a:r>
            <a:r>
              <a:rPr lang="en-GB" dirty="0"/>
              <a:t> </a:t>
            </a:r>
            <a:r>
              <a:rPr lang="en-GB" dirty="0" err="1"/>
              <a:t>felhasználásokhoz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9EEF41-B8B2-F24E-A97F-89AF2B1F678B}"/>
              </a:ext>
            </a:extLst>
          </p:cNvPr>
          <p:cNvSpPr txBox="1">
            <a:spLocks/>
          </p:cNvSpPr>
          <p:nvPr/>
        </p:nvSpPr>
        <p:spPr>
          <a:xfrm>
            <a:off x="7094375" y="4425942"/>
            <a:ext cx="2800739" cy="2603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Események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témák</a:t>
            </a:r>
            <a:r>
              <a:rPr lang="en-GB" dirty="0"/>
              <a:t> </a:t>
            </a:r>
            <a:r>
              <a:rPr lang="en-GB" dirty="0" err="1"/>
              <a:t>monitorozása</a:t>
            </a:r>
            <a:r>
              <a:rPr lang="en-GB" dirty="0"/>
              <a:t> a </a:t>
            </a:r>
            <a:r>
              <a:rPr lang="en-GB" dirty="0" err="1"/>
              <a:t>magyar</a:t>
            </a:r>
            <a:r>
              <a:rPr lang="en-GB" dirty="0"/>
              <a:t> </a:t>
            </a:r>
            <a:r>
              <a:rPr lang="en-GB" dirty="0" err="1"/>
              <a:t>médiában</a:t>
            </a:r>
            <a:endParaRPr lang="en-GB" dirty="0"/>
          </a:p>
        </p:txBody>
      </p:sp>
      <p:pic>
        <p:nvPicPr>
          <p:cNvPr id="17410" name="Picture 2" descr="Microsite">
            <a:extLst>
              <a:ext uri="{FF2B5EF4-FFF2-40B4-BE49-F238E27FC236}">
                <a16:creationId xmlns:a16="http://schemas.microsoft.com/office/drawing/2014/main" id="{75E8E2B5-4263-F645-BA81-4418A6C1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71" y="1542783"/>
            <a:ext cx="2894505" cy="28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84E2BFF3-2EAC-FD4B-9B43-D18A00181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2"/>
          <a:stretch/>
        </p:blipFill>
        <p:spPr bwMode="auto">
          <a:xfrm>
            <a:off x="7094375" y="2093029"/>
            <a:ext cx="3673152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7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051F-9963-6343-B232-ABD633D2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0777-5238-C446-8E8B-6070F43E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Domén</a:t>
            </a:r>
            <a:r>
              <a:rPr lang="en-GB" dirty="0"/>
              <a:t> </a:t>
            </a:r>
            <a:r>
              <a:rPr lang="en-GB" dirty="0" err="1"/>
              <a:t>adaptáció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entitás-felismerés</a:t>
            </a:r>
            <a:r>
              <a:rPr lang="en-GB" dirty="0"/>
              <a:t> (2006)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véleménykinyerés</a:t>
            </a:r>
            <a:r>
              <a:rPr lang="en-GB" dirty="0"/>
              <a:t> (2010)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negáció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spekuláció</a:t>
            </a:r>
            <a:r>
              <a:rPr lang="en-GB" dirty="0"/>
              <a:t> (2012)</a:t>
            </a:r>
          </a:p>
          <a:p>
            <a:r>
              <a:rPr lang="en-GB" dirty="0" err="1"/>
              <a:t>Nyelvközi</a:t>
            </a:r>
            <a:r>
              <a:rPr lang="en-GB" dirty="0"/>
              <a:t> </a:t>
            </a:r>
            <a:r>
              <a:rPr lang="en-GB" dirty="0" err="1"/>
              <a:t>transzfer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Massively Multilingual Sparse Word Representations (2020)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D54BE-9001-5B43-84E2-21306126D5F4}"/>
              </a:ext>
            </a:extLst>
          </p:cNvPr>
          <p:cNvSpPr txBox="1"/>
          <p:nvPr/>
        </p:nvSpPr>
        <p:spPr>
          <a:xfrm>
            <a:off x="7015597" y="6176963"/>
            <a:ext cx="241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Few-shot learning</a:t>
            </a:r>
          </a:p>
        </p:txBody>
      </p:sp>
      <p:pic>
        <p:nvPicPr>
          <p:cNvPr id="5" name="Picture 6" descr="Extension Icons - Download Free Vector Icons | Noun Project">
            <a:extLst>
              <a:ext uri="{FF2B5EF4-FFF2-40B4-BE49-F238E27FC236}">
                <a16:creationId xmlns:a16="http://schemas.microsoft.com/office/drawing/2014/main" id="{1B61EE0A-7B7B-344B-8589-D5772C0B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66" y="5227001"/>
            <a:ext cx="1084899" cy="10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182BA-9D96-E54F-B17C-5486C54EB733}"/>
              </a:ext>
            </a:extLst>
          </p:cNvPr>
          <p:cNvSpPr txBox="1"/>
          <p:nvPr/>
        </p:nvSpPr>
        <p:spPr>
          <a:xfrm>
            <a:off x="364856" y="6160160"/>
            <a:ext cx="565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Kiinduló</a:t>
            </a:r>
            <a:r>
              <a:rPr lang="en-GB" sz="2400" dirty="0"/>
              <a:t> v0.1 model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feladatról</a:t>
            </a:r>
            <a:r>
              <a:rPr lang="en-GB" sz="2400" dirty="0"/>
              <a:t>, </a:t>
            </a:r>
            <a:r>
              <a:rPr lang="en-GB" sz="2400" dirty="0" err="1"/>
              <a:t>nyelvről</a:t>
            </a:r>
            <a:endParaRPr lang="en-GB" sz="2400" dirty="0"/>
          </a:p>
        </p:txBody>
      </p:sp>
      <p:pic>
        <p:nvPicPr>
          <p:cNvPr id="7" name="Picture 4" descr="TANSTAAFL – There Ain't No Such Thing as a Free Lunch! – EPMGuidance">
            <a:extLst>
              <a:ext uri="{FF2B5EF4-FFF2-40B4-BE49-F238E27FC236}">
                <a16:creationId xmlns:a16="http://schemas.microsoft.com/office/drawing/2014/main" id="{F732ADEA-7A40-0F49-AE20-9EC63439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84" y="5311785"/>
            <a:ext cx="782092" cy="8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Clipboard Badge">
            <a:extLst>
              <a:ext uri="{FF2B5EF4-FFF2-40B4-BE49-F238E27FC236}">
                <a16:creationId xmlns:a16="http://schemas.microsoft.com/office/drawing/2014/main" id="{366BD157-6E0A-8943-BB3D-2B6BC5A38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67532" y="522700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5F1A4-37DF-6E42-BF76-7123AE8B3C6D}"/>
              </a:ext>
            </a:extLst>
          </p:cNvPr>
          <p:cNvSpPr txBox="1"/>
          <p:nvPr/>
        </p:nvSpPr>
        <p:spPr>
          <a:xfrm>
            <a:off x="6244034" y="560688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+</a:t>
            </a:r>
            <a:endParaRPr lang="en-GB" b="1" dirty="0"/>
          </a:p>
        </p:txBody>
      </p:sp>
      <p:pic>
        <p:nvPicPr>
          <p:cNvPr id="10" name="Picture 4" descr="SZTE GMF | Ajánlattételi felhívás SZTE/2019/PB09929">
            <a:extLst>
              <a:ext uri="{FF2B5EF4-FFF2-40B4-BE49-F238E27FC236}">
                <a16:creationId xmlns:a16="http://schemas.microsoft.com/office/drawing/2014/main" id="{F5D4E293-ACB2-0A40-9989-EC7A6627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66" y="546099"/>
            <a:ext cx="4004767" cy="17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B5AD-D32D-BC4F-9AEC-3E0615AD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C0D2-43FA-0443-AA08-DD22187F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Rövid</a:t>
            </a:r>
            <a:r>
              <a:rPr lang="en-GB" dirty="0"/>
              <a:t> social media post </a:t>
            </a:r>
            <a:r>
              <a:rPr lang="en-GB" dirty="0" err="1"/>
              <a:t>osztályozó</a:t>
            </a:r>
            <a:r>
              <a:rPr lang="en-GB" dirty="0"/>
              <a:t> (2019)</a:t>
            </a:r>
          </a:p>
        </p:txBody>
      </p:sp>
      <p:pic>
        <p:nvPicPr>
          <p:cNvPr id="15362" name="Picture 2" descr="BLACK SWAN DATA | Tyche Leadership Consulting">
            <a:extLst>
              <a:ext uri="{FF2B5EF4-FFF2-40B4-BE49-F238E27FC236}">
                <a16:creationId xmlns:a16="http://schemas.microsoft.com/office/drawing/2014/main" id="{8F284A13-1BAF-6F4C-817E-968A7AE8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96" y="273649"/>
            <a:ext cx="3359280" cy="18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343BFED2-E730-5841-828A-D418A97D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37" y="2638101"/>
            <a:ext cx="6223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4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9950-6937-4343-B27E-F6102B22D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2167014"/>
            <a:ext cx="11201400" cy="2298701"/>
          </a:xfrm>
        </p:spPr>
        <p:txBody>
          <a:bodyPr>
            <a:normAutofit fontScale="90000"/>
          </a:bodyPr>
          <a:lstStyle/>
          <a:p>
            <a:r>
              <a:rPr lang="en-GB" dirty="0"/>
              <a:t>MILAB </a:t>
            </a:r>
            <a:r>
              <a:rPr lang="en-GB" dirty="0" err="1"/>
              <a:t>nyelvtechnológiai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számítógépes</a:t>
            </a:r>
            <a:r>
              <a:rPr lang="en-GB" dirty="0"/>
              <a:t> </a:t>
            </a:r>
            <a:r>
              <a:rPr lang="en-GB" dirty="0" err="1"/>
              <a:t>szemantika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'</a:t>
            </a:r>
            <a:r>
              <a:rPr lang="en-GB" dirty="0" err="1"/>
              <a:t>hibrid</a:t>
            </a:r>
            <a:r>
              <a:rPr lang="en-GB" dirty="0"/>
              <a:t> </a:t>
            </a:r>
            <a:r>
              <a:rPr lang="en-GB" dirty="0" err="1"/>
              <a:t>intellgencia</a:t>
            </a:r>
            <a:r>
              <a:rPr lang="en-GB" dirty="0"/>
              <a:t>'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AF09F-5BAC-6C41-B762-A95678DC0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5602288"/>
            <a:ext cx="9144000" cy="1655762"/>
          </a:xfrm>
        </p:spPr>
        <p:txBody>
          <a:bodyPr/>
          <a:lstStyle/>
          <a:p>
            <a:r>
              <a:rPr lang="en-GB" dirty="0"/>
              <a:t>Farkas Richárd</a:t>
            </a:r>
          </a:p>
          <a:p>
            <a:endParaRPr lang="en-GB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74D772C-1B22-E34F-8414-9800D2F7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2931"/>
            <a:ext cx="6362700" cy="1836760"/>
          </a:xfrm>
          <a:prstGeom prst="rect">
            <a:avLst/>
          </a:prstGeom>
        </p:spPr>
      </p:pic>
      <p:pic>
        <p:nvPicPr>
          <p:cNvPr id="1028" name="Picture 4" descr="SZTE GMF | Ajánlattételi felhívás SZTE/2019/PB09929">
            <a:extLst>
              <a:ext uri="{FF2B5EF4-FFF2-40B4-BE49-F238E27FC236}">
                <a16:creationId xmlns:a16="http://schemas.microsoft.com/office/drawing/2014/main" id="{AF95C368-915B-0D40-BD08-6D6386E2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41" y="5357813"/>
            <a:ext cx="3462318" cy="14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36C94-50A9-E346-9CCE-417B5606A5A5}"/>
              </a:ext>
            </a:extLst>
          </p:cNvPr>
          <p:cNvSpPr txBox="1"/>
          <p:nvPr/>
        </p:nvSpPr>
        <p:spPr>
          <a:xfrm>
            <a:off x="4801222" y="4773038"/>
            <a:ext cx="258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Farkas Richárd</a:t>
            </a:r>
          </a:p>
        </p:txBody>
      </p:sp>
    </p:spTree>
    <p:extLst>
      <p:ext uri="{BB962C8B-B14F-4D97-AF65-F5344CB8AC3E}">
        <p14:creationId xmlns:p14="http://schemas.microsoft.com/office/powerpoint/2010/main" val="157476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579C-41A8-374D-A653-79CE9848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94" y="365125"/>
            <a:ext cx="10515600" cy="1325563"/>
          </a:xfrm>
        </p:spPr>
        <p:txBody>
          <a:bodyPr/>
          <a:lstStyle/>
          <a:p>
            <a:r>
              <a:rPr lang="en-GB" dirty="0" err="1"/>
              <a:t>Radiológiai</a:t>
            </a:r>
            <a:r>
              <a:rPr lang="en-GB" dirty="0"/>
              <a:t> </a:t>
            </a:r>
            <a:r>
              <a:rPr lang="en-GB" dirty="0" err="1"/>
              <a:t>leletező</a:t>
            </a:r>
            <a:endParaRPr lang="en-GB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FD4B63C4-485D-D146-AA5A-839A1B879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" y="5505061"/>
            <a:ext cx="11702858" cy="987814"/>
          </a:xfrm>
          <a:prstGeom prst="rect">
            <a:avLst/>
          </a:prstGeom>
        </p:spPr>
      </p:pic>
      <p:pic>
        <p:nvPicPr>
          <p:cNvPr id="5" name="Kép 7">
            <a:extLst>
              <a:ext uri="{FF2B5EF4-FFF2-40B4-BE49-F238E27FC236}">
                <a16:creationId xmlns:a16="http://schemas.microsoft.com/office/drawing/2014/main" id="{C031BB91-8400-9742-94B0-86CF2313E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34" y="878617"/>
            <a:ext cx="4919946" cy="3940958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399AECED-5635-1243-A43F-A4ED43D32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32" y="1690688"/>
            <a:ext cx="3541454" cy="3128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83251-318B-6C47-99C9-1E8785A54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3" y="8903"/>
            <a:ext cx="2386047" cy="10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A40C-82D0-384E-9D1F-92B0997B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MILAB – </a:t>
            </a:r>
            <a:r>
              <a:rPr lang="en-GB" dirty="0" err="1"/>
              <a:t>beszédfeldolgozási</a:t>
            </a:r>
            <a:r>
              <a:rPr lang="en-GB" dirty="0"/>
              <a:t> </a:t>
            </a:r>
            <a:r>
              <a:rPr lang="en-GB" dirty="0" err="1"/>
              <a:t>alkalmazások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3B1F-3DB4-1249-9117-A6496CF4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5490"/>
            <a:ext cx="10515600" cy="2127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Paralingvisztika</a:t>
            </a:r>
            <a:r>
              <a:rPr lang="en-GB" sz="2400" dirty="0"/>
              <a:t>:</a:t>
            </a:r>
          </a:p>
          <a:p>
            <a:r>
              <a:rPr lang="hu-HU" sz="2400" dirty="0"/>
              <a:t>Betegségek előrejelzése (depresszió, Alzheimer, Parkinson, COVID)</a:t>
            </a:r>
          </a:p>
          <a:p>
            <a:r>
              <a:rPr lang="hu-HU" sz="2400" dirty="0"/>
              <a:t>Fáradtság, alkoholos befolyásoltság</a:t>
            </a:r>
          </a:p>
          <a:p>
            <a:r>
              <a:rPr lang="hu-HU" sz="2400" dirty="0"/>
              <a:t>Bűnügyi profilalkotás</a:t>
            </a:r>
          </a:p>
        </p:txBody>
      </p:sp>
      <p:pic>
        <p:nvPicPr>
          <p:cNvPr id="4" name="Kép 2">
            <a:extLst>
              <a:ext uri="{FF2B5EF4-FFF2-40B4-BE49-F238E27FC236}">
                <a16:creationId xmlns:a16="http://schemas.microsoft.com/office/drawing/2014/main" id="{2DF27D94-C579-A149-BCCE-2CA7F9DB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25" y="1690688"/>
            <a:ext cx="1589896" cy="1800200"/>
          </a:xfrm>
          <a:prstGeom prst="rect">
            <a:avLst/>
          </a:prstGeom>
        </p:spPr>
      </p:pic>
      <p:pic>
        <p:nvPicPr>
          <p:cNvPr id="5" name="Kép 1">
            <a:extLst>
              <a:ext uri="{FF2B5EF4-FFF2-40B4-BE49-F238E27FC236}">
                <a16:creationId xmlns:a16="http://schemas.microsoft.com/office/drawing/2014/main" id="{6FE815E5-CF43-9942-9227-F554BE1A1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011" y="1906712"/>
            <a:ext cx="1611095" cy="1512168"/>
          </a:xfrm>
          <a:prstGeom prst="rect">
            <a:avLst/>
          </a:prstGeom>
        </p:spPr>
      </p:pic>
      <p:pic>
        <p:nvPicPr>
          <p:cNvPr id="6" name="Kép 3">
            <a:extLst>
              <a:ext uri="{FF2B5EF4-FFF2-40B4-BE49-F238E27FC236}">
                <a16:creationId xmlns:a16="http://schemas.microsoft.com/office/drawing/2014/main" id="{62673E4A-03AF-9E4D-BE81-CE07CA146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243" y="1948846"/>
            <a:ext cx="2538321" cy="1557733"/>
          </a:xfrm>
          <a:prstGeom prst="rect">
            <a:avLst/>
          </a:prstGeom>
        </p:spPr>
      </p:pic>
      <p:pic>
        <p:nvPicPr>
          <p:cNvPr id="7" name="ultrahang-video.avi">
            <a:hlinkClick r:id="" action="ppaction://media"/>
            <a:extLst>
              <a:ext uri="{FF2B5EF4-FFF2-40B4-BE49-F238E27FC236}">
                <a16:creationId xmlns:a16="http://schemas.microsoft.com/office/drawing/2014/main" id="{03F176C0-F5B1-994C-A180-31251BB60A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40" y="1800016"/>
            <a:ext cx="997206" cy="18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ZTE GMF | Ajánlattételi felhívás SZTE/2019/PB09929">
            <a:extLst>
              <a:ext uri="{FF2B5EF4-FFF2-40B4-BE49-F238E27FC236}">
                <a16:creationId xmlns:a16="http://schemas.microsoft.com/office/drawing/2014/main" id="{136D066A-F7E9-9E49-9C39-6D737251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535" y="4725044"/>
            <a:ext cx="1788044" cy="7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Médiakit, arculati elemek | Budapesti Műszaki és Gazdaságtudományi Egyetem">
            <a:extLst>
              <a:ext uri="{FF2B5EF4-FFF2-40B4-BE49-F238E27FC236}">
                <a16:creationId xmlns:a16="http://schemas.microsoft.com/office/drawing/2014/main" id="{51D9C437-097C-F048-8797-A40ACC7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11" y="6078224"/>
            <a:ext cx="2738068" cy="7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Több ezer processzort és több terabájt memóriát ajánl fel a SZTAKI és a  Wigner FK a járvány elleni küzdelemre | WIGNER Fizikai Kutatóközpont">
            <a:extLst>
              <a:ext uri="{FF2B5EF4-FFF2-40B4-BE49-F238E27FC236}">
                <a16:creationId xmlns:a16="http://schemas.microsoft.com/office/drawing/2014/main" id="{20FA8229-9A2A-674D-8EA8-77983DCF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27" y="5487943"/>
            <a:ext cx="2644129" cy="6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zögletes összekötő 70">
            <a:extLst>
              <a:ext uri="{FF2B5EF4-FFF2-40B4-BE49-F238E27FC236}">
                <a16:creationId xmlns:a16="http://schemas.microsoft.com/office/drawing/2014/main" id="{C6D9AAEC-504B-1642-8B5D-862AA5A02D7F}"/>
              </a:ext>
            </a:extLst>
          </p:cNvPr>
          <p:cNvCxnSpPr>
            <a:cxnSpLocks/>
            <a:endCxn id="240" idx="3"/>
          </p:cNvCxnSpPr>
          <p:nvPr/>
        </p:nvCxnSpPr>
        <p:spPr>
          <a:xfrm rot="5400000">
            <a:off x="4120064" y="3300464"/>
            <a:ext cx="2184074" cy="70421"/>
          </a:xfrm>
          <a:prstGeom prst="bentConnector2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274;g9e0a1b6076_0_80">
            <a:extLst>
              <a:ext uri="{FF2B5EF4-FFF2-40B4-BE49-F238E27FC236}">
                <a16:creationId xmlns:a16="http://schemas.microsoft.com/office/drawing/2014/main" id="{7CDC2137-ACDC-6F47-81A9-480681809DEF}"/>
              </a:ext>
            </a:extLst>
          </p:cNvPr>
          <p:cNvCxnSpPr>
            <a:cxnSpLocks/>
          </p:cNvCxnSpPr>
          <p:nvPr/>
        </p:nvCxnSpPr>
        <p:spPr>
          <a:xfrm>
            <a:off x="6185853" y="1697273"/>
            <a:ext cx="0" cy="1923649"/>
          </a:xfrm>
          <a:prstGeom prst="straightConnector1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274;g9e0a1b6076_0_80">
            <a:extLst>
              <a:ext uri="{FF2B5EF4-FFF2-40B4-BE49-F238E27FC236}">
                <a16:creationId xmlns:a16="http://schemas.microsoft.com/office/drawing/2014/main" id="{A332EEC1-30D3-B549-93FC-16A49B700259}"/>
              </a:ext>
            </a:extLst>
          </p:cNvPr>
          <p:cNvCxnSpPr>
            <a:cxnSpLocks/>
          </p:cNvCxnSpPr>
          <p:nvPr/>
        </p:nvCxnSpPr>
        <p:spPr>
          <a:xfrm flipH="1">
            <a:off x="2783053" y="2298592"/>
            <a:ext cx="31950" cy="1747189"/>
          </a:xfrm>
          <a:prstGeom prst="straightConnector1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274;g9e0a1b6076_0_80">
            <a:extLst>
              <a:ext uri="{FF2B5EF4-FFF2-40B4-BE49-F238E27FC236}">
                <a16:creationId xmlns:a16="http://schemas.microsoft.com/office/drawing/2014/main" id="{D6326E29-8B7C-8647-A2FA-012207DC6E0E}"/>
              </a:ext>
            </a:extLst>
          </p:cNvPr>
          <p:cNvCxnSpPr>
            <a:cxnSpLocks/>
          </p:cNvCxnSpPr>
          <p:nvPr/>
        </p:nvCxnSpPr>
        <p:spPr>
          <a:xfrm>
            <a:off x="4323136" y="3611610"/>
            <a:ext cx="0" cy="13519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" name="Google Shape;274;g9e0a1b6076_0_80">
            <a:extLst>
              <a:ext uri="{FF2B5EF4-FFF2-40B4-BE49-F238E27FC236}">
                <a16:creationId xmlns:a16="http://schemas.microsoft.com/office/drawing/2014/main" id="{5690A038-F019-F544-BF4C-0B4E14C2FF86}"/>
              </a:ext>
            </a:extLst>
          </p:cNvPr>
          <p:cNvCxnSpPr>
            <a:cxnSpLocks/>
          </p:cNvCxnSpPr>
          <p:nvPr/>
        </p:nvCxnSpPr>
        <p:spPr>
          <a:xfrm>
            <a:off x="2218365" y="3632499"/>
            <a:ext cx="0" cy="13519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g9e0a1b6076_0_80"/>
          <p:cNvSpPr txBox="1">
            <a:spLocks noGrp="1"/>
          </p:cNvSpPr>
          <p:nvPr>
            <p:ph type="title"/>
          </p:nvPr>
        </p:nvSpPr>
        <p:spPr>
          <a:xfrm>
            <a:off x="838200" y="368168"/>
            <a:ext cx="111825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hu-HU" sz="3600" dirty="0"/>
              <a:t>Kutatási intézmények kapcsolódási pontjai </a:t>
            </a:r>
            <a:endParaRPr dirty="0"/>
          </a:p>
        </p:txBody>
      </p:sp>
      <p:sp>
        <p:nvSpPr>
          <p:cNvPr id="236" name="Google Shape;236;g9e0a1b6076_0_80"/>
          <p:cNvSpPr txBox="1">
            <a:spLocks noGrp="1"/>
          </p:cNvSpPr>
          <p:nvPr>
            <p:ph type="ftr" idx="11"/>
          </p:nvPr>
        </p:nvSpPr>
        <p:spPr>
          <a:xfrm>
            <a:off x="587052" y="127552"/>
            <a:ext cx="848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Light"/>
                <a:ea typeface="Roboto Light"/>
                <a:sym typeface="Roboto Light"/>
              </a:rPr>
              <a:t>KAPCSOLÓDÁSI PONTOK A KÜLÖNBÖZŐ SZEREPLŐK SZÁMÁRA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6AB71"/>
              </a:solidFill>
              <a:effectLst/>
              <a:uLnTx/>
              <a:uFillTx/>
              <a:latin typeface="Roboto Light"/>
              <a:ea typeface="Roboto Light"/>
              <a:sym typeface="Roboto Light"/>
            </a:endParaRPr>
          </a:p>
        </p:txBody>
      </p:sp>
      <p:sp>
        <p:nvSpPr>
          <p:cNvPr id="237" name="Google Shape;237;g9e0a1b6076_0_80"/>
          <p:cNvSpPr txBox="1"/>
          <p:nvPr/>
        </p:nvSpPr>
        <p:spPr>
          <a:xfrm>
            <a:off x="2012369" y="2913936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HOL TARTANAK AZ ÜGYFÉLSZOLGÁ-LATOK?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9e0a1b6076_0_80"/>
          <p:cNvSpPr txBox="1"/>
          <p:nvPr/>
        </p:nvSpPr>
        <p:spPr>
          <a:xfrm>
            <a:off x="2014343" y="4045782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HOL TART A TECHNOLÓGIA?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9e0a1b6076_0_80"/>
          <p:cNvSpPr txBox="1"/>
          <p:nvPr/>
        </p:nvSpPr>
        <p:spPr>
          <a:xfrm>
            <a:off x="3984299" y="2888775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CORPUSOK FEJLESZTÉSE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9e0a1b6076_0_80"/>
          <p:cNvSpPr txBox="1"/>
          <p:nvPr/>
        </p:nvSpPr>
        <p:spPr>
          <a:xfrm>
            <a:off x="3984299" y="4067407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KUTATÁSI TERÜLETEK KOORDINÁLÁSA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9e0a1b6076_0_80"/>
          <p:cNvSpPr txBox="1"/>
          <p:nvPr/>
        </p:nvSpPr>
        <p:spPr>
          <a:xfrm>
            <a:off x="5363274" y="3620922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OPEN SOURCE MODULOK FEJLESZTÉSE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9e0a1b6076_0_80"/>
          <p:cNvSpPr txBox="1"/>
          <p:nvPr/>
        </p:nvSpPr>
        <p:spPr>
          <a:xfrm>
            <a:off x="6720018" y="2888775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ÁLLAMI SZOLGÁLTATÁ-SOK BEVEZETÉSE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9e0a1b6076_0_80"/>
          <p:cNvSpPr txBox="1"/>
          <p:nvPr/>
        </p:nvSpPr>
        <p:spPr>
          <a:xfrm>
            <a:off x="6705418" y="4045781"/>
            <a:ext cx="1192591" cy="72060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PIACI BEVEZETÉS ÖSZTÖNZÉSE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9e0a1b6076_0_80"/>
          <p:cNvSpPr txBox="1"/>
          <p:nvPr/>
        </p:nvSpPr>
        <p:spPr>
          <a:xfrm>
            <a:off x="3984306" y="2338430"/>
            <a:ext cx="2571582" cy="48994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BELÉPÉSI KÜSZÖB CSÖKKENTÉSE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9e0a1b6076_0_80"/>
          <p:cNvSpPr txBox="1"/>
          <p:nvPr/>
        </p:nvSpPr>
        <p:spPr>
          <a:xfrm>
            <a:off x="2012369" y="2338430"/>
            <a:ext cx="1192591" cy="48994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PRIORITÁSOK FELMÉRÉSE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9e0a1b6076_0_80"/>
          <p:cNvSpPr txBox="1"/>
          <p:nvPr/>
        </p:nvSpPr>
        <p:spPr>
          <a:xfrm>
            <a:off x="6720025" y="2338430"/>
            <a:ext cx="1192591" cy="48994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BEVEZETÉS TÁMOGATÁSA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9e0a1b6076_0_80"/>
          <p:cNvSpPr/>
          <p:nvPr/>
        </p:nvSpPr>
        <p:spPr>
          <a:xfrm>
            <a:off x="3298585" y="2946764"/>
            <a:ext cx="416261" cy="1813367"/>
          </a:xfrm>
          <a:prstGeom prst="homePlate">
            <a:avLst>
              <a:gd name="adj" fmla="val 34522"/>
            </a:avLst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9e0a1b6076_0_80"/>
          <p:cNvSpPr txBox="1"/>
          <p:nvPr/>
        </p:nvSpPr>
        <p:spPr>
          <a:xfrm rot="5398932">
            <a:off x="2636749" y="3727073"/>
            <a:ext cx="1887264" cy="3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BEVEZETÉSI ÉS FEJLESZTÉSI TERÜLETEK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919;g9e0a1b6076_0_124">
            <a:extLst>
              <a:ext uri="{FF2B5EF4-FFF2-40B4-BE49-F238E27FC236}">
                <a16:creationId xmlns:a16="http://schemas.microsoft.com/office/drawing/2014/main" id="{2444B0D6-38D4-8740-A35F-D0020F61A7CE}"/>
              </a:ext>
            </a:extLst>
          </p:cNvPr>
          <p:cNvSpPr/>
          <p:nvPr/>
        </p:nvSpPr>
        <p:spPr>
          <a:xfrm>
            <a:off x="1042962" y="1710060"/>
            <a:ext cx="2571582" cy="533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Technológiai térkép dimenzióinak kidolgozása,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open-source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modulok kiértékelése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919;g9e0a1b6076_0_124">
            <a:extLst>
              <a:ext uri="{FF2B5EF4-FFF2-40B4-BE49-F238E27FC236}">
                <a16:creationId xmlns:a16="http://schemas.microsoft.com/office/drawing/2014/main" id="{A25252CA-7A79-BB4A-B6CF-F5D97161D4F4}"/>
              </a:ext>
            </a:extLst>
          </p:cNvPr>
          <p:cNvSpPr/>
          <p:nvPr/>
        </p:nvSpPr>
        <p:spPr>
          <a:xfrm>
            <a:off x="334914" y="1259808"/>
            <a:ext cx="2788885" cy="388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Mérési módszertan kidolgozása, fő kérdések meghatározása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919;g9e0a1b6076_0_124">
            <a:extLst>
              <a:ext uri="{FF2B5EF4-FFF2-40B4-BE49-F238E27FC236}">
                <a16:creationId xmlns:a16="http://schemas.microsoft.com/office/drawing/2014/main" id="{2CE51223-2D19-C446-8EBB-B46127904AFA}"/>
              </a:ext>
            </a:extLst>
          </p:cNvPr>
          <p:cNvSpPr/>
          <p:nvPr/>
        </p:nvSpPr>
        <p:spPr>
          <a:xfrm>
            <a:off x="4099766" y="1721437"/>
            <a:ext cx="1817571" cy="5208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Kutatások összehangolása, szinergiák megteremtése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919;g9e0a1b6076_0_124">
            <a:extLst>
              <a:ext uri="{FF2B5EF4-FFF2-40B4-BE49-F238E27FC236}">
                <a16:creationId xmlns:a16="http://schemas.microsoft.com/office/drawing/2014/main" id="{3994A917-E6F7-BD40-B510-0EADFB3C39D1}"/>
              </a:ext>
            </a:extLst>
          </p:cNvPr>
          <p:cNvSpPr/>
          <p:nvPr/>
        </p:nvSpPr>
        <p:spPr>
          <a:xfrm>
            <a:off x="4003908" y="5636173"/>
            <a:ext cx="1878960" cy="388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Új modulok, új kutatási eredmények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919;g9e0a1b6076_0_124">
            <a:extLst>
              <a:ext uri="{FF2B5EF4-FFF2-40B4-BE49-F238E27FC236}">
                <a16:creationId xmlns:a16="http://schemas.microsoft.com/office/drawing/2014/main" id="{05701631-2C1C-1A48-A447-33D3A8731B62}"/>
              </a:ext>
            </a:extLst>
          </p:cNvPr>
          <p:cNvSpPr/>
          <p:nvPr/>
        </p:nvSpPr>
        <p:spPr>
          <a:xfrm>
            <a:off x="2921495" y="4976781"/>
            <a:ext cx="1878960" cy="388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Kutatói corpusok, gyorsabb fejlesztés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919;g9e0a1b6076_0_124">
            <a:extLst>
              <a:ext uri="{FF2B5EF4-FFF2-40B4-BE49-F238E27FC236}">
                <a16:creationId xmlns:a16="http://schemas.microsoft.com/office/drawing/2014/main" id="{FE6115C5-B6B8-054B-9E14-7DA3DEF11920}"/>
              </a:ext>
            </a:extLst>
          </p:cNvPr>
          <p:cNvSpPr/>
          <p:nvPr/>
        </p:nvSpPr>
        <p:spPr>
          <a:xfrm>
            <a:off x="3298585" y="1249904"/>
            <a:ext cx="2283705" cy="3904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Szükséges corpusok definiálása, összegyűjtés koordinációja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919;g9e0a1b6076_0_124">
            <a:extLst>
              <a:ext uri="{FF2B5EF4-FFF2-40B4-BE49-F238E27FC236}">
                <a16:creationId xmlns:a16="http://schemas.microsoft.com/office/drawing/2014/main" id="{A619FD4C-9EDA-D041-9B11-2081EF86C9B9}"/>
              </a:ext>
            </a:extLst>
          </p:cNvPr>
          <p:cNvSpPr/>
          <p:nvPr/>
        </p:nvSpPr>
        <p:spPr>
          <a:xfrm>
            <a:off x="5893263" y="1133809"/>
            <a:ext cx="2150986" cy="5272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Új NLP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stack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elemek publikálása, hatékonyságuk felülvizsgálata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919;g9e0a1b6076_0_124">
            <a:extLst>
              <a:ext uri="{FF2B5EF4-FFF2-40B4-BE49-F238E27FC236}">
                <a16:creationId xmlns:a16="http://schemas.microsoft.com/office/drawing/2014/main" id="{AA9B6788-AFD4-7044-B4BB-E6CFDCA5A2A7}"/>
              </a:ext>
            </a:extLst>
          </p:cNvPr>
          <p:cNvSpPr/>
          <p:nvPr/>
        </p:nvSpPr>
        <p:spPr>
          <a:xfrm>
            <a:off x="5094010" y="4975986"/>
            <a:ext cx="1878960" cy="388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Könnyebb fejlesztés, technológia használat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919;g9e0a1b6076_0_124">
            <a:extLst>
              <a:ext uri="{FF2B5EF4-FFF2-40B4-BE49-F238E27FC236}">
                <a16:creationId xmlns:a16="http://schemas.microsoft.com/office/drawing/2014/main" id="{A02B5FE5-BFCF-0242-B047-2D0BF8E5930B}"/>
              </a:ext>
            </a:extLst>
          </p:cNvPr>
          <p:cNvSpPr/>
          <p:nvPr/>
        </p:nvSpPr>
        <p:spPr>
          <a:xfrm>
            <a:off x="6671076" y="1848097"/>
            <a:ext cx="1878960" cy="409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Specifikus igények támogatása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4" name="Google Shape;274;g9e0a1b6076_0_80">
            <a:extLst>
              <a:ext uri="{FF2B5EF4-FFF2-40B4-BE49-F238E27FC236}">
                <a16:creationId xmlns:a16="http://schemas.microsoft.com/office/drawing/2014/main" id="{41EADB0A-709C-8B49-AA3A-9D3D8E3CE965}"/>
              </a:ext>
            </a:extLst>
          </p:cNvPr>
          <p:cNvCxnSpPr>
            <a:cxnSpLocks/>
          </p:cNvCxnSpPr>
          <p:nvPr/>
        </p:nvCxnSpPr>
        <p:spPr>
          <a:xfrm flipH="1">
            <a:off x="2762372" y="4788014"/>
            <a:ext cx="2776" cy="83206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919;g9e0a1b6076_0_124">
            <a:extLst>
              <a:ext uri="{FF2B5EF4-FFF2-40B4-BE49-F238E27FC236}">
                <a16:creationId xmlns:a16="http://schemas.microsoft.com/office/drawing/2014/main" id="{987E391A-94B8-7F4D-8F80-4D18FEF22402}"/>
              </a:ext>
            </a:extLst>
          </p:cNvPr>
          <p:cNvSpPr/>
          <p:nvPr/>
        </p:nvSpPr>
        <p:spPr>
          <a:xfrm>
            <a:off x="1698197" y="5635746"/>
            <a:ext cx="1878960" cy="388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Közösen ismert és épített térkép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919;g9e0a1b6076_0_124">
            <a:extLst>
              <a:ext uri="{FF2B5EF4-FFF2-40B4-BE49-F238E27FC236}">
                <a16:creationId xmlns:a16="http://schemas.microsoft.com/office/drawing/2014/main" id="{A5488DAB-6BA8-E34F-A239-BBD7C4250018}"/>
              </a:ext>
            </a:extLst>
          </p:cNvPr>
          <p:cNvSpPr/>
          <p:nvPr/>
        </p:nvSpPr>
        <p:spPr>
          <a:xfrm>
            <a:off x="560754" y="4984492"/>
            <a:ext cx="2047910" cy="388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Világos igények a kutatási területekre, ügyfélkapcsolatok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1" name="Google Shape;274;g9e0a1b6076_0_80">
            <a:extLst>
              <a:ext uri="{FF2B5EF4-FFF2-40B4-BE49-F238E27FC236}">
                <a16:creationId xmlns:a16="http://schemas.microsoft.com/office/drawing/2014/main" id="{84A0D24C-235C-724E-856C-D95514EDAC1D}"/>
              </a:ext>
            </a:extLst>
          </p:cNvPr>
          <p:cNvCxnSpPr>
            <a:cxnSpLocks/>
          </p:cNvCxnSpPr>
          <p:nvPr/>
        </p:nvCxnSpPr>
        <p:spPr>
          <a:xfrm flipH="1">
            <a:off x="4928033" y="4789962"/>
            <a:ext cx="2776" cy="83206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274;g9e0a1b6076_0_80">
            <a:extLst>
              <a:ext uri="{FF2B5EF4-FFF2-40B4-BE49-F238E27FC236}">
                <a16:creationId xmlns:a16="http://schemas.microsoft.com/office/drawing/2014/main" id="{2071C943-F61F-1147-A575-379D1613E2F7}"/>
              </a:ext>
            </a:extLst>
          </p:cNvPr>
          <p:cNvCxnSpPr>
            <a:cxnSpLocks/>
          </p:cNvCxnSpPr>
          <p:nvPr/>
        </p:nvCxnSpPr>
        <p:spPr>
          <a:xfrm flipH="1">
            <a:off x="5893263" y="4331928"/>
            <a:ext cx="16650" cy="64405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zögletes összekötő 10">
            <a:extLst>
              <a:ext uri="{FF2B5EF4-FFF2-40B4-BE49-F238E27FC236}">
                <a16:creationId xmlns:a16="http://schemas.microsoft.com/office/drawing/2014/main" id="{2C1F15B8-1D06-844E-AEFD-DB1D5328EA8D}"/>
              </a:ext>
            </a:extLst>
          </p:cNvPr>
          <p:cNvCxnSpPr>
            <a:cxnSpLocks/>
            <a:endCxn id="237" idx="1"/>
          </p:cNvCxnSpPr>
          <p:nvPr/>
        </p:nvCxnSpPr>
        <p:spPr>
          <a:xfrm rot="16200000" flipH="1">
            <a:off x="623376" y="1885246"/>
            <a:ext cx="1633869" cy="1144118"/>
          </a:xfrm>
          <a:prstGeom prst="bentConnector2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Szögletes összekötő 68">
            <a:extLst>
              <a:ext uri="{FF2B5EF4-FFF2-40B4-BE49-F238E27FC236}">
                <a16:creationId xmlns:a16="http://schemas.microsoft.com/office/drawing/2014/main" id="{9470049E-343A-064E-AFB3-A45E1122ABC2}"/>
              </a:ext>
            </a:extLst>
          </p:cNvPr>
          <p:cNvCxnSpPr>
            <a:cxnSpLocks/>
            <a:endCxn id="239" idx="1"/>
          </p:cNvCxnSpPr>
          <p:nvPr/>
        </p:nvCxnSpPr>
        <p:spPr>
          <a:xfrm rot="16200000" flipH="1">
            <a:off x="3086060" y="2350840"/>
            <a:ext cx="1608710" cy="187768"/>
          </a:xfrm>
          <a:prstGeom prst="bentConnector2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Szögletes összekötő 75">
            <a:extLst>
              <a:ext uri="{FF2B5EF4-FFF2-40B4-BE49-F238E27FC236}">
                <a16:creationId xmlns:a16="http://schemas.microsoft.com/office/drawing/2014/main" id="{27FA40C4-5BFF-E34A-A2A8-0715E72EF4F0}"/>
              </a:ext>
            </a:extLst>
          </p:cNvPr>
          <p:cNvCxnSpPr>
            <a:cxnSpLocks/>
            <a:endCxn id="242" idx="3"/>
          </p:cNvCxnSpPr>
          <p:nvPr/>
        </p:nvCxnSpPr>
        <p:spPr>
          <a:xfrm rot="5400000">
            <a:off x="7563258" y="2618314"/>
            <a:ext cx="980116" cy="281414"/>
          </a:xfrm>
          <a:prstGeom prst="bentConnector2">
            <a:avLst/>
          </a:prstGeom>
          <a:noFill/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Téglalap 20">
            <a:extLst>
              <a:ext uri="{FF2B5EF4-FFF2-40B4-BE49-F238E27FC236}">
                <a16:creationId xmlns:a16="http://schemas.microsoft.com/office/drawing/2014/main" id="{F84E913D-CE17-DD4C-B6E4-3AC130C99B76}"/>
              </a:ext>
            </a:extLst>
          </p:cNvPr>
          <p:cNvSpPr/>
          <p:nvPr/>
        </p:nvSpPr>
        <p:spPr>
          <a:xfrm>
            <a:off x="8757441" y="2828375"/>
            <a:ext cx="3434559" cy="3279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Téglalap 78">
            <a:extLst>
              <a:ext uri="{FF2B5EF4-FFF2-40B4-BE49-F238E27FC236}">
                <a16:creationId xmlns:a16="http://schemas.microsoft.com/office/drawing/2014/main" id="{C1C0CD34-40BB-AC46-93C3-14D10099E99B}"/>
              </a:ext>
            </a:extLst>
          </p:cNvPr>
          <p:cNvSpPr/>
          <p:nvPr/>
        </p:nvSpPr>
        <p:spPr>
          <a:xfrm>
            <a:off x="8757441" y="5939089"/>
            <a:ext cx="1210641" cy="50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Google Shape;919;g9e0a1b6076_0_124">
            <a:extLst>
              <a:ext uri="{FF2B5EF4-FFF2-40B4-BE49-F238E27FC236}">
                <a16:creationId xmlns:a16="http://schemas.microsoft.com/office/drawing/2014/main" id="{B8A4F01B-F166-644A-859A-288F11AF8A60}"/>
              </a:ext>
            </a:extLst>
          </p:cNvPr>
          <p:cNvSpPr/>
          <p:nvPr/>
        </p:nvSpPr>
        <p:spPr>
          <a:xfrm>
            <a:off x="8982790" y="2892371"/>
            <a:ext cx="2788885" cy="13761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Fő hozzájárulások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Feltérképezési metodológiák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Új technológiai modulok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Corpusgyűjtés igényeinek meghatározása</a:t>
            </a:r>
          </a:p>
        </p:txBody>
      </p:sp>
      <p:sp>
        <p:nvSpPr>
          <p:cNvPr id="81" name="Google Shape;919;g9e0a1b6076_0_124">
            <a:extLst>
              <a:ext uri="{FF2B5EF4-FFF2-40B4-BE49-F238E27FC236}">
                <a16:creationId xmlns:a16="http://schemas.microsoft.com/office/drawing/2014/main" id="{E11A1A8F-8E90-EB43-8D0E-7291BC8B82A0}"/>
              </a:ext>
            </a:extLst>
          </p:cNvPr>
          <p:cNvSpPr/>
          <p:nvPr/>
        </p:nvSpPr>
        <p:spPr>
          <a:xfrm>
            <a:off x="8955649" y="4419770"/>
            <a:ext cx="2788885" cy="13761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Fő előnyök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Világos kutatási igények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Jól használható corpusok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Char char="-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Közösen fejlesztett modulok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242;g9e0a1b6076_0_80">
            <a:extLst>
              <a:ext uri="{FF2B5EF4-FFF2-40B4-BE49-F238E27FC236}">
                <a16:creationId xmlns:a16="http://schemas.microsoft.com/office/drawing/2014/main" id="{2E1C6D13-768C-5445-A19E-47356E11476A}"/>
              </a:ext>
            </a:extLst>
          </p:cNvPr>
          <p:cNvSpPr txBox="1"/>
          <p:nvPr/>
        </p:nvSpPr>
        <p:spPr>
          <a:xfrm>
            <a:off x="9682022" y="2028590"/>
            <a:ext cx="1192591" cy="72060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KUTATÓ INTÉZETEK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256;g9e0a1b6076_0_80">
            <a:extLst>
              <a:ext uri="{FF2B5EF4-FFF2-40B4-BE49-F238E27FC236}">
                <a16:creationId xmlns:a16="http://schemas.microsoft.com/office/drawing/2014/main" id="{705478E8-5328-CF43-9563-5708B78E2803}"/>
              </a:ext>
            </a:extLst>
          </p:cNvPr>
          <p:cNvCxnSpPr>
            <a:cxnSpLocks/>
          </p:cNvCxnSpPr>
          <p:nvPr/>
        </p:nvCxnSpPr>
        <p:spPr>
          <a:xfrm>
            <a:off x="9314133" y="1857822"/>
            <a:ext cx="367889" cy="31144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" name="Google Shape;246;g9e0a1b6076_0_80">
            <a:extLst>
              <a:ext uri="{FF2B5EF4-FFF2-40B4-BE49-F238E27FC236}">
                <a16:creationId xmlns:a16="http://schemas.microsoft.com/office/drawing/2014/main" id="{62D33D45-EAF0-C44B-AC12-45854C9C7E9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0836732" y="1870402"/>
            <a:ext cx="416261" cy="30864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8314B3F8-7DCE-6748-81FF-7888ADA69EBF}"/>
              </a:ext>
            </a:extLst>
          </p:cNvPr>
          <p:cNvGrpSpPr/>
          <p:nvPr/>
        </p:nvGrpSpPr>
        <p:grpSpPr>
          <a:xfrm>
            <a:off x="9266350" y="940257"/>
            <a:ext cx="1943223" cy="907218"/>
            <a:chOff x="7647931" y="2068716"/>
            <a:chExt cx="3928310" cy="18138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0" name="Google Shape;242;g9e0a1b6076_0_80">
              <a:extLst>
                <a:ext uri="{FF2B5EF4-FFF2-40B4-BE49-F238E27FC236}">
                  <a16:creationId xmlns:a16="http://schemas.microsoft.com/office/drawing/2014/main" id="{08D16D07-16B0-4241-8C65-C8679ABE82CD}"/>
                </a:ext>
              </a:extLst>
            </p:cNvPr>
            <p:cNvSpPr txBox="1"/>
            <p:nvPr/>
          </p:nvSpPr>
          <p:spPr>
            <a:xfrm>
              <a:off x="10383650" y="3049264"/>
              <a:ext cx="1192591" cy="720607"/>
            </a:xfrm>
            <a:prstGeom prst="rect">
              <a:avLst/>
            </a:pr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hu-HU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ÁLLAMI SZERVEZETEK</a:t>
              </a:r>
              <a:endParaRPr kumimoji="0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2;g9e0a1b6076_0_80">
              <a:extLst>
                <a:ext uri="{FF2B5EF4-FFF2-40B4-BE49-F238E27FC236}">
                  <a16:creationId xmlns:a16="http://schemas.microsoft.com/office/drawing/2014/main" id="{7390949D-3051-A64C-BB6A-59887352EF4C}"/>
                </a:ext>
              </a:extLst>
            </p:cNvPr>
            <p:cNvSpPr txBox="1"/>
            <p:nvPr/>
          </p:nvSpPr>
          <p:spPr>
            <a:xfrm>
              <a:off x="7647931" y="3049264"/>
              <a:ext cx="1192591" cy="720607"/>
            </a:xfrm>
            <a:prstGeom prst="rect">
              <a:avLst/>
            </a:pr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hu-HU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TECHNOLÓGIA FEJLESZTŐK, INTEGRÁTOROK</a:t>
              </a:r>
              <a:endParaRPr kumimoji="0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2;g9e0a1b6076_0_80">
              <a:extLst>
                <a:ext uri="{FF2B5EF4-FFF2-40B4-BE49-F238E27FC236}">
                  <a16:creationId xmlns:a16="http://schemas.microsoft.com/office/drawing/2014/main" id="{1F9AE6AE-745E-AF44-843D-B0634EC8A3A5}"/>
                </a:ext>
              </a:extLst>
            </p:cNvPr>
            <p:cNvSpPr txBox="1"/>
            <p:nvPr/>
          </p:nvSpPr>
          <p:spPr>
            <a:xfrm>
              <a:off x="9060325" y="2068716"/>
              <a:ext cx="1192591" cy="720607"/>
            </a:xfrm>
            <a:prstGeom prst="rect">
              <a:avLst/>
            </a:prstGeom>
            <a:grpFill/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buSzPts val="1400"/>
                <a:buNone/>
                <a:defRPr sz="1100" b="1">
                  <a:solidFill>
                    <a:srgbClr val="FFFFFF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hu-HU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Arial"/>
                </a:rPr>
                <a:t>TECHNOLÓGIA FELHASZNÁLÓK, VEVŐK</a:t>
              </a:r>
              <a:endParaRPr kumimoji="0" sz="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cxnSp>
          <p:nvCxnSpPr>
            <p:cNvPr id="74" name="Google Shape;246;g9e0a1b6076_0_80">
              <a:extLst>
                <a:ext uri="{FF2B5EF4-FFF2-40B4-BE49-F238E27FC236}">
                  <a16:creationId xmlns:a16="http://schemas.microsoft.com/office/drawing/2014/main" id="{F6344235-05B5-724A-97E0-0979655D96D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8505347" y="2597391"/>
              <a:ext cx="416261" cy="308646"/>
            </a:xfrm>
            <a:prstGeom prst="straightConnector1">
              <a:avLst/>
            </a:prstGeom>
            <a:grpFill/>
            <a:ln w="3810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75" name="Google Shape;274;g9e0a1b6076_0_80">
              <a:extLst>
                <a:ext uri="{FF2B5EF4-FFF2-40B4-BE49-F238E27FC236}">
                  <a16:creationId xmlns:a16="http://schemas.microsoft.com/office/drawing/2014/main" id="{76417DA5-2DCA-5548-BBA9-FC9619A5EC32}"/>
                </a:ext>
              </a:extLst>
            </p:cNvPr>
            <p:cNvCxnSpPr>
              <a:cxnSpLocks/>
            </p:cNvCxnSpPr>
            <p:nvPr/>
          </p:nvCxnSpPr>
          <p:spPr>
            <a:xfrm>
              <a:off x="9004675" y="3421823"/>
              <a:ext cx="1298625" cy="0"/>
            </a:xfrm>
            <a:prstGeom prst="straightConnector1">
              <a:avLst/>
            </a:prstGeom>
            <a:grpFill/>
            <a:ln w="3810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77" name="Google Shape;274;g9e0a1b6076_0_80">
              <a:extLst>
                <a:ext uri="{FF2B5EF4-FFF2-40B4-BE49-F238E27FC236}">
                  <a16:creationId xmlns:a16="http://schemas.microsoft.com/office/drawing/2014/main" id="{15DFE1B3-9257-8444-B2F8-6FFB3FB278B0}"/>
                </a:ext>
              </a:extLst>
            </p:cNvPr>
            <p:cNvCxnSpPr>
              <a:cxnSpLocks/>
            </p:cNvCxnSpPr>
            <p:nvPr/>
          </p:nvCxnSpPr>
          <p:spPr>
            <a:xfrm>
              <a:off x="9653987" y="2893543"/>
              <a:ext cx="0" cy="989066"/>
            </a:xfrm>
            <a:prstGeom prst="straightConnector1">
              <a:avLst/>
            </a:prstGeom>
            <a:grpFill/>
            <a:ln w="3810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03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2BA9-C060-CB4F-B4F5-FA1D74EE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Alkalmazható</a:t>
            </a:r>
            <a:r>
              <a:rPr lang="en-GB" dirty="0"/>
              <a:t> … </a:t>
            </a:r>
            <a:r>
              <a:rPr lang="en-GB" dirty="0" err="1"/>
              <a:t>kutatások</a:t>
            </a:r>
            <a:endParaRPr lang="en-GB" dirty="0"/>
          </a:p>
        </p:txBody>
      </p:sp>
      <p:pic>
        <p:nvPicPr>
          <p:cNvPr id="2050" name="Picture 2" descr="László Vidács">
            <a:extLst>
              <a:ext uri="{FF2B5EF4-FFF2-40B4-BE49-F238E27FC236}">
                <a16:creationId xmlns:a16="http://schemas.microsoft.com/office/drawing/2014/main" id="{422D22E9-20E9-C542-BC69-19BFBC79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80" y="4627976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ábor Berend">
            <a:extLst>
              <a:ext uri="{FF2B5EF4-FFF2-40B4-BE49-F238E27FC236}">
                <a16:creationId xmlns:a16="http://schemas.microsoft.com/office/drawing/2014/main" id="{93925E1C-3735-5A40-90C4-8A1BD580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92" y="4627976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it photo">
            <a:extLst>
              <a:ext uri="{FF2B5EF4-FFF2-40B4-BE49-F238E27FC236}">
                <a16:creationId xmlns:a16="http://schemas.microsoft.com/office/drawing/2014/main" id="{F44747D7-553A-6045-9051-DC679FF8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" y="4627976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ZTAKI HLT | Dávid Márk Nemeskey">
            <a:extLst>
              <a:ext uri="{FF2B5EF4-FFF2-40B4-BE49-F238E27FC236}">
                <a16:creationId xmlns:a16="http://schemas.microsoft.com/office/drawing/2014/main" id="{4C4DF543-0031-0D44-99AE-E91CECA1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54" y="1807588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ZTE GMF | Ajánlattételi felhívás SZTE/2019/PB09929">
            <a:extLst>
              <a:ext uri="{FF2B5EF4-FFF2-40B4-BE49-F238E27FC236}">
                <a16:creationId xmlns:a16="http://schemas.microsoft.com/office/drawing/2014/main" id="{28914399-761A-1D4F-9D1D-4E944092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29" y="5655584"/>
            <a:ext cx="2178928" cy="9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>
            <a:extLst>
              <a:ext uri="{FF2B5EF4-FFF2-40B4-BE49-F238E27FC236}">
                <a16:creationId xmlns:a16="http://schemas.microsoft.com/office/drawing/2014/main" id="{A3E9F845-2679-EB47-B03D-C22AF8334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11975-DF2C-5A43-8FBD-BF5367E2D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6287" y="5286267"/>
            <a:ext cx="2984873" cy="1315498"/>
          </a:xfrm>
          <a:prstGeom prst="rect">
            <a:avLst/>
          </a:prstGeom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A6223C2E-9D7D-8849-8B8E-AF41B40D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31" y="1807587"/>
            <a:ext cx="1957285" cy="19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B406303C-4DAC-4D45-9860-0860C0E8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8" y="1807587"/>
            <a:ext cx="1957285" cy="19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3D1D6-483C-2A47-9D1F-1176A96D4AD0}"/>
              </a:ext>
            </a:extLst>
          </p:cNvPr>
          <p:cNvSpPr txBox="1"/>
          <p:nvPr/>
        </p:nvSpPr>
        <p:spPr>
          <a:xfrm>
            <a:off x="6399984" y="2051268"/>
            <a:ext cx="1890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Kornai</a:t>
            </a:r>
            <a:r>
              <a:rPr lang="en-GB" sz="3200" dirty="0"/>
              <a:t>-lab</a:t>
            </a:r>
          </a:p>
        </p:txBody>
      </p:sp>
      <p:pic>
        <p:nvPicPr>
          <p:cNvPr id="2074" name="Picture 26" descr="Epic Innolabs – EXCELLENCE IN PRODUCTION INFORMATICS AND CONTROL">
            <a:extLst>
              <a:ext uri="{FF2B5EF4-FFF2-40B4-BE49-F238E27FC236}">
                <a16:creationId xmlns:a16="http://schemas.microsoft.com/office/drawing/2014/main" id="{84FC0493-8B16-E540-9151-3D7AA62C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56" y="2778827"/>
            <a:ext cx="2706097" cy="9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Médiakit, arculati elemek | Budapesti Műszaki és Gazdaságtudományi Egyetem">
            <a:extLst>
              <a:ext uri="{FF2B5EF4-FFF2-40B4-BE49-F238E27FC236}">
                <a16:creationId xmlns:a16="http://schemas.microsoft.com/office/drawing/2014/main" id="{A8F0DC5D-4AD1-BB49-BC17-7E0962C0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71" y="1807587"/>
            <a:ext cx="3464522" cy="9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öbb ezer processzort és több terabájt memóriát ajánl fel a SZTAKI és a  Wigner FK a járvány elleni küzdelemre | WIGNER Fizikai Kutatóközpont">
            <a:extLst>
              <a:ext uri="{FF2B5EF4-FFF2-40B4-BE49-F238E27FC236}">
                <a16:creationId xmlns:a16="http://schemas.microsoft.com/office/drawing/2014/main" id="{F6F1EB77-7F76-E949-8D15-337319C2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068" y="2929956"/>
            <a:ext cx="2179929" cy="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3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64DE-93DA-7E49-90A4-0C5F67F8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Számítógépes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szemantika</a:t>
            </a: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1452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9DCE-A26C-2D48-9A9B-B8E28A58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Szóbeágyazások</a:t>
            </a:r>
            <a:endParaRPr lang="en-GB" dirty="0"/>
          </a:p>
        </p:txBody>
      </p:sp>
      <p:pic>
        <p:nvPicPr>
          <p:cNvPr id="9218" name="Picture 2" descr="The Illustrated Word2vec – Jay Alammar – Visualizing machine learning one  concept at a time.">
            <a:extLst>
              <a:ext uri="{FF2B5EF4-FFF2-40B4-BE49-F238E27FC236}">
                <a16:creationId xmlns:a16="http://schemas.microsoft.com/office/drawing/2014/main" id="{9C7032E9-1456-5543-827D-3ABA63637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1000" r="49920" b="10913"/>
          <a:stretch/>
        </p:blipFill>
        <p:spPr bwMode="auto">
          <a:xfrm>
            <a:off x="1082351" y="1782147"/>
            <a:ext cx="3228392" cy="36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414F22F-0A91-7C4E-8F34-06F935A92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0" b="19456"/>
          <a:stretch/>
        </p:blipFill>
        <p:spPr bwMode="auto">
          <a:xfrm>
            <a:off x="5215811" y="2901820"/>
            <a:ext cx="7097615" cy="6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DED2B9-0484-1F4A-81C0-69DD27E07330}"/>
              </a:ext>
            </a:extLst>
          </p:cNvPr>
          <p:cNvCxnSpPr/>
          <p:nvPr/>
        </p:nvCxnSpPr>
        <p:spPr>
          <a:xfrm>
            <a:off x="5663682" y="3209730"/>
            <a:ext cx="1026367" cy="12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4EA608-6B5A-6241-B586-E22DFD9234BA}"/>
              </a:ext>
            </a:extLst>
          </p:cNvPr>
          <p:cNvCxnSpPr/>
          <p:nvPr/>
        </p:nvCxnSpPr>
        <p:spPr>
          <a:xfrm flipH="1">
            <a:off x="7175241" y="3209730"/>
            <a:ext cx="1138335" cy="11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9D1F51-AB77-7C40-AC01-9F594CF72A25}"/>
              </a:ext>
            </a:extLst>
          </p:cNvPr>
          <p:cNvCxnSpPr/>
          <p:nvPr/>
        </p:nvCxnSpPr>
        <p:spPr>
          <a:xfrm>
            <a:off x="8434873" y="3209730"/>
            <a:ext cx="1875454" cy="12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08CBE3-AC15-8548-8E86-9BCAC6E6044B}"/>
              </a:ext>
            </a:extLst>
          </p:cNvPr>
          <p:cNvCxnSpPr/>
          <p:nvPr/>
        </p:nvCxnSpPr>
        <p:spPr>
          <a:xfrm flipH="1">
            <a:off x="10804849" y="3209730"/>
            <a:ext cx="186612" cy="12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1D8-2639-0E48-92CA-C80EE397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MILAB - </a:t>
            </a:r>
            <a:r>
              <a:rPr lang="en-GB" dirty="0" err="1"/>
              <a:t>számítógépes</a:t>
            </a:r>
            <a:r>
              <a:rPr lang="en-GB" dirty="0"/>
              <a:t> </a:t>
            </a:r>
            <a:r>
              <a:rPr lang="en-GB" dirty="0" err="1"/>
              <a:t>szemantika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6814-17EC-7143-85F2-74F34C18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Értsük</a:t>
            </a:r>
            <a:r>
              <a:rPr lang="en-GB" dirty="0"/>
              <a:t> meg a </a:t>
            </a:r>
            <a:r>
              <a:rPr lang="en-GB" dirty="0" err="1"/>
              <a:t>dinamikus</a:t>
            </a:r>
            <a:r>
              <a:rPr lang="en-GB" dirty="0"/>
              <a:t> </a:t>
            </a:r>
            <a:r>
              <a:rPr lang="en-GB" dirty="0" err="1"/>
              <a:t>szóbeágyazásokat</a:t>
            </a:r>
            <a:r>
              <a:rPr lang="en-GB" dirty="0"/>
              <a:t>!</a:t>
            </a:r>
          </a:p>
          <a:p>
            <a:pPr lvl="1"/>
            <a:r>
              <a:rPr lang="en-GB" dirty="0" err="1"/>
              <a:t>Mit</a:t>
            </a:r>
            <a:r>
              <a:rPr lang="en-GB" dirty="0"/>
              <a:t> is </a:t>
            </a:r>
            <a:r>
              <a:rPr lang="en-GB" dirty="0" err="1"/>
              <a:t>tanul</a:t>
            </a:r>
            <a:r>
              <a:rPr lang="en-GB" dirty="0"/>
              <a:t> meg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ilyen</a:t>
            </a:r>
            <a:r>
              <a:rPr lang="en-GB" dirty="0"/>
              <a:t> </a:t>
            </a:r>
            <a:r>
              <a:rPr lang="en-GB" dirty="0" err="1"/>
              <a:t>háló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komponensek</a:t>
            </a:r>
            <a:r>
              <a:rPr lang="en-GB" dirty="0"/>
              <a:t> </a:t>
            </a:r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nyelvi</a:t>
            </a:r>
            <a:r>
              <a:rPr lang="en-GB" dirty="0"/>
              <a:t> </a:t>
            </a:r>
            <a:r>
              <a:rPr lang="en-GB" dirty="0" err="1"/>
              <a:t>tulajdonságot</a:t>
            </a:r>
            <a:r>
              <a:rPr lang="en-GB" dirty="0"/>
              <a:t> </a:t>
            </a:r>
            <a:r>
              <a:rPr lang="en-GB" dirty="0" err="1"/>
              <a:t>reprezentálnak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Magyar </a:t>
            </a:r>
            <a:r>
              <a:rPr lang="en-GB" dirty="0" err="1"/>
              <a:t>nyelv</a:t>
            </a:r>
            <a:r>
              <a:rPr lang="en-GB" dirty="0"/>
              <a:t> </a:t>
            </a:r>
            <a:r>
              <a:rPr lang="en-GB" dirty="0" err="1"/>
              <a:t>speciális</a:t>
            </a:r>
            <a:r>
              <a:rPr lang="en-GB" dirty="0"/>
              <a:t> </a:t>
            </a:r>
            <a:r>
              <a:rPr lang="en-GB" dirty="0" err="1"/>
              <a:t>karakterisztikái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DilBERT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dinamikus</a:t>
            </a:r>
            <a:r>
              <a:rPr lang="en-GB" dirty="0"/>
              <a:t> </a:t>
            </a:r>
            <a:r>
              <a:rPr lang="en-GB" dirty="0" err="1"/>
              <a:t>beágyazások</a:t>
            </a:r>
            <a:r>
              <a:rPr lang="en-GB" dirty="0"/>
              <a:t> </a:t>
            </a:r>
            <a:r>
              <a:rPr lang="en-GB" dirty="0" err="1"/>
              <a:t>hatékony</a:t>
            </a:r>
            <a:r>
              <a:rPr lang="en-GB" dirty="0"/>
              <a:t> </a:t>
            </a:r>
            <a:r>
              <a:rPr lang="en-GB" dirty="0" err="1"/>
              <a:t>közelítése</a:t>
            </a:r>
            <a:endParaRPr lang="en-GB" dirty="0"/>
          </a:p>
          <a:p>
            <a:pPr lvl="1"/>
            <a:r>
              <a:rPr lang="en-GB" dirty="0" err="1"/>
              <a:t>statikus</a:t>
            </a:r>
            <a:r>
              <a:rPr lang="en-GB" dirty="0"/>
              <a:t>, de </a:t>
            </a:r>
            <a:r>
              <a:rPr lang="en-GB" dirty="0" err="1"/>
              <a:t>több-jelentésű</a:t>
            </a:r>
            <a:r>
              <a:rPr lang="en-GB" dirty="0"/>
              <a:t> </a:t>
            </a:r>
            <a:r>
              <a:rPr lang="en-GB" dirty="0" err="1"/>
              <a:t>beágyazásokkal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9195</TotalTime>
  <Words>344</Words>
  <Application>Microsoft Office PowerPoint</Application>
  <PresentationFormat>Szélesvásznú</PresentationFormat>
  <Paragraphs>109</Paragraphs>
  <Slides>22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Noto Sans Symbols</vt:lpstr>
      <vt:lpstr>Roboto</vt:lpstr>
      <vt:lpstr>Roboto Light</vt:lpstr>
      <vt:lpstr>Office Theme</vt:lpstr>
      <vt:lpstr>djp_theme</vt:lpstr>
      <vt:lpstr>Alkalmazható  szemantikai és 'hibrid intelligencia' kutatások a MILABban</vt:lpstr>
      <vt:lpstr>MILAB – szövegfeldolgozási alkalmazások</vt:lpstr>
      <vt:lpstr>Radiológiai leletező</vt:lpstr>
      <vt:lpstr>MILAB – beszédfeldolgozási alkalmazások</vt:lpstr>
      <vt:lpstr>Kutatási intézmények kapcsolódási pontjai </vt:lpstr>
      <vt:lpstr>Alkalmazható … kutatások</vt:lpstr>
      <vt:lpstr>Számítógépes szemantika</vt:lpstr>
      <vt:lpstr>Szóbeágyazások</vt:lpstr>
      <vt:lpstr>MILAB - számítógépes szemantika</vt:lpstr>
      <vt:lpstr>Kapcsolat tudásbázisokkal</vt:lpstr>
      <vt:lpstr>Kapcsolat tudásbázisokkal</vt:lpstr>
      <vt:lpstr>Hibrid intelligencia</vt:lpstr>
      <vt:lpstr>Science</vt:lpstr>
      <vt:lpstr>Science</vt:lpstr>
      <vt:lpstr>Hibrid intelligencia  nyelvtechnológiai alkalmazások fejlesztéshez</vt:lpstr>
      <vt:lpstr>MI</vt:lpstr>
      <vt:lpstr>Hibrid intelligencia</vt:lpstr>
      <vt:lpstr>Szabály- és adatalapú rendszerek</vt:lpstr>
      <vt:lpstr>Tudásbázisok integrációja</vt:lpstr>
      <vt:lpstr>Transfer learning</vt:lpstr>
      <vt:lpstr>Active learning</vt:lpstr>
      <vt:lpstr>MILAB nyelvtechnológiai alkalmazások számítógépes szemantika 'hibrid intellgencia'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Alkalmazható  szemantikai és 'hibrid intellgencia' kutatások a MILABban</dc:title>
  <dc:creator>Richárd Farkas</dc:creator>
  <cp:lastModifiedBy>Windows User</cp:lastModifiedBy>
  <cp:revision>22</cp:revision>
  <dcterms:created xsi:type="dcterms:W3CDTF">2020-11-04T10:07:02Z</dcterms:created>
  <dcterms:modified xsi:type="dcterms:W3CDTF">2020-11-13T10:06:11Z</dcterms:modified>
</cp:coreProperties>
</file>