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BA15756-D7DA-D855-5EB2-2DC4D9427593}" v="2214" dt="2020-09-02T06:58:36.252"/>
    <p1510:client id="{3ED99C38-45D3-3398-30C3-DE40E0879A42}" v="6" dt="2020-11-11T10:02:51.418"/>
    <p1510:client id="{8F279846-1893-1305-B046-F566AA213683}" v="2702" dt="2020-09-02T08:12:51.336"/>
    <p1510:client id="{BF3D9693-1415-EFE7-F0FE-A86D36D6105F}" v="1" dt="2020-11-02T13:38:30.1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29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923F103-BC34-4FE4-A40E-EDDEECFDA5D0}" type="datetimeFigureOut">
              <a:rPr lang="en-US" dirty="0"/>
              <a:pPr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3A1CC3-2375-41D4-9E03-427CAF2A4C1A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F16868-8199-4C2C-A5B1-63AEE139F88E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D9FF7F-6988-44CC-821B-644E70CD2F73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12C299-16B2-4475-990D-751901EACC14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E86839-B9D8-4651-8783-F325ECE74E65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484F64-32F6-45C5-931F-ADC1662401D0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53086D93-FCAC-47E0-A2EE-787E62CA814C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CDA879A6-0FD0-4734-A311-86BFCA472E6E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C9CA7B-DFD4-44B5-8C60-D14B8CD1FB59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4E6425-0181-43F2-84FC-787E803FD2F8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DB8791-F1B0-41E7-B7FD-A781E65C4266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DD63B2-E120-4ED8-B27B-C685F510A5FE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A18ACC-A947-437B-A130-35BD54FDF1E9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8D7E02-BCB8-4D50-A234-369438C08659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E86A4C-8E40-4F87-A4F0-01A0687C5742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E72C73-2D91-4E12-BA25-F0AA0C03599B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2BE451C3-0FF4-47C4-B829-773ADF60F88C}" type="datetimeFigureOut">
              <a:rPr lang="en-US" dirty="0"/>
              <a:t>11/12/2020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73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72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13188" y="1133942"/>
            <a:ext cx="8825658" cy="2677648"/>
          </a:xfrm>
        </p:spPr>
        <p:txBody>
          <a:bodyPr/>
          <a:lstStyle/>
          <a:p>
            <a:r>
              <a:rPr lang="en-US" dirty="0"/>
              <a:t>S-O-T-A deep learning </a:t>
            </a:r>
            <a:r>
              <a:rPr lang="en-US" dirty="0" err="1"/>
              <a:t>modellek</a:t>
            </a:r>
            <a:r>
              <a:rPr lang="en-US" dirty="0"/>
              <a:t> </a:t>
            </a:r>
            <a:r>
              <a:rPr lang="en-US" dirty="0" err="1"/>
              <a:t>tanítása</a:t>
            </a:r>
            <a:r>
              <a:rPr lang="en-US" dirty="0"/>
              <a:t> Azure </a:t>
            </a:r>
            <a:r>
              <a:rPr lang="en-US"/>
              <a:t>környezetben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779" y="4223033"/>
            <a:ext cx="8825658" cy="861420"/>
          </a:xfrm>
        </p:spPr>
        <p:txBody>
          <a:bodyPr/>
          <a:lstStyle/>
          <a:p>
            <a:r>
              <a:rPr lang="en-US" dirty="0" err="1"/>
              <a:t>Technológiai</a:t>
            </a:r>
            <a:r>
              <a:rPr lang="en-US" dirty="0"/>
              <a:t> </a:t>
            </a:r>
            <a:r>
              <a:rPr lang="en-US" dirty="0" err="1"/>
              <a:t>kihívások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megoldásaik</a:t>
            </a:r>
            <a:r>
              <a:rPr lang="en-US" dirty="0"/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FE39771-C498-43BD-B8BE-3A85FE8C021F}"/>
              </a:ext>
            </a:extLst>
          </p:cNvPr>
          <p:cNvSpPr txBox="1"/>
          <p:nvPr/>
        </p:nvSpPr>
        <p:spPr>
          <a:xfrm>
            <a:off x="8729331" y="5495261"/>
            <a:ext cx="3895060" cy="64633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Feldmann Ádám </a:t>
            </a:r>
            <a:r>
              <a:rPr lang="en-US" dirty="0" err="1">
                <a:solidFill>
                  <a:schemeClr val="bg1"/>
                </a:solidFill>
              </a:rPr>
              <a:t>Ph.D</a:t>
            </a:r>
            <a:r>
              <a:rPr lang="en-US" dirty="0">
                <a:solidFill>
                  <a:schemeClr val="bg1"/>
                </a:solidFill>
              </a:rPr>
              <a:t> </a:t>
            </a:r>
          </a:p>
          <a:p>
            <a:r>
              <a:rPr lang="en-US" dirty="0">
                <a:solidFill>
                  <a:schemeClr val="bg1"/>
                </a:solidFill>
              </a:rPr>
              <a:t>PTE</a:t>
            </a:r>
          </a:p>
        </p:txBody>
      </p:sp>
    </p:spTree>
    <p:extLst>
      <p:ext uri="{BB962C8B-B14F-4D97-AF65-F5344CB8AC3E}">
        <p14:creationId xmlns:p14="http://schemas.microsoft.com/office/powerpoint/2010/main" val="3563268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1">
            <a:extLst>
              <a:ext uri="{FF2B5EF4-FFF2-40B4-BE49-F238E27FC236}">
                <a16:creationId xmlns:a16="http://schemas.microsoft.com/office/drawing/2014/main" id="{B219AE65-9B94-44EA-BEF3-EF4BFA169C8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3">
            <a:extLst>
              <a:ext uri="{FF2B5EF4-FFF2-40B4-BE49-F238E27FC236}">
                <a16:creationId xmlns:a16="http://schemas.microsoft.com/office/drawing/2014/main" id="{F0C81A57-9CD5-461B-8FFE-4A8CB6CFBE0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017539" y="467397"/>
            <a:ext cx="695829" cy="5919116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grpSp>
        <p:nvGrpSpPr>
          <p:cNvPr id="15" name="Group 15">
            <a:extLst>
              <a:ext uri="{FF2B5EF4-FFF2-40B4-BE49-F238E27FC236}">
                <a16:creationId xmlns:a16="http://schemas.microsoft.com/office/drawing/2014/main" id="{3086C462-37F4-494D-8292-CCB95221CC1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0"/>
            <a:ext cx="12192000" cy="6858000"/>
            <a:chOff x="0" y="0"/>
            <a:chExt cx="12192000" cy="6858000"/>
          </a:xfrm>
          <a:solidFill>
            <a:srgbClr val="FFFFFF"/>
          </a:solidFill>
        </p:grpSpPr>
        <p:sp>
          <p:nvSpPr>
            <p:cNvPr id="17" name="Rectangle 16">
              <a:extLst>
                <a:ext uri="{FF2B5EF4-FFF2-40B4-BE49-F238E27FC236}">
                  <a16:creationId xmlns:a16="http://schemas.microsoft.com/office/drawing/2014/main" id="{2C7D2D64-353F-4802-AA48-A70CE6020B93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0" y="0"/>
              <a:ext cx="12192000" cy="685800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>
              <a:extLst>
                <a:ext uri="{FF2B5EF4-FFF2-40B4-BE49-F238E27FC236}">
                  <a16:creationId xmlns:a16="http://schemas.microsoft.com/office/drawing/2014/main" id="{30A6328F-CAA3-4052-BF4C-14BD47706E65}"/>
                </a:ext>
                <a:ext uri="{C183D7F6-B498-43B3-948B-1728B52AA6E4}">
                  <adec:decorative xmlns:adec="http://schemas.microsoft.com/office/drawing/2017/decorative" xmlns="" val="1"/>
                </a:ext>
              </a:extLst>
            </p:cNvPr>
            <p:cNvSpPr>
              <a:spLocks noEditPoints="1"/>
            </p:cNvSp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ln>
              <a:noFill/>
            </a:ln>
          </p:spPr>
          <p:style>
            <a:lnRef idx="0">
              <a:scrgbClr r="0" g="0" b="0"/>
            </a:lnRef>
            <a:fillRef idx="1002">
              <a:schemeClr val="dk2"/>
            </a:fillRef>
            <a:effectRef idx="0">
              <a:scrgbClr r="0" g="0" b="0"/>
            </a:effectRef>
            <a:fontRef idx="major"/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24E7BB3-122A-43BC-94C6-09BE26F271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0372" y="1209957"/>
            <a:ext cx="3034580" cy="4438087"/>
          </a:xfrm>
        </p:spPr>
        <p:txBody>
          <a:bodyPr anchor="ctr">
            <a:normAutofit/>
          </a:bodyPr>
          <a:lstStyle/>
          <a:p>
            <a:pPr algn="r"/>
            <a:r>
              <a:rPr lang="en-US" sz="3200">
                <a:solidFill>
                  <a:schemeClr val="tx1"/>
                </a:solidFill>
              </a:rPr>
              <a:t>Cél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AD23B2CD-009B-425A-9616-1E1AD1D5AB4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356687" y="1930986"/>
            <a:ext cx="0" cy="3200400"/>
          </a:xfrm>
          <a:prstGeom prst="line">
            <a:avLst/>
          </a:prstGeom>
          <a:ln w="15875" cap="sq">
            <a:solidFill>
              <a:schemeClr val="tx2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6EC71A-6411-4CD0-83CF-1B4E315ED2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46809" y="834333"/>
            <a:ext cx="5878573" cy="4974411"/>
          </a:xfrm>
        </p:spPr>
        <p:txBody>
          <a:bodyPr anchor="ctr">
            <a:normAutofit/>
          </a:bodyPr>
          <a:lstStyle/>
          <a:p>
            <a:r>
              <a:rPr lang="en-US">
                <a:solidFill>
                  <a:schemeClr val="tx1"/>
                </a:solidFill>
              </a:rPr>
              <a:t>Legyen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elérhető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magyar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nyelven</a:t>
            </a:r>
            <a:r>
              <a:rPr lang="en-US" dirty="0">
                <a:solidFill>
                  <a:schemeClr val="tx1"/>
                </a:solidFill>
              </a:rPr>
              <a:t> is a BERT-large </a:t>
            </a:r>
            <a:r>
              <a:rPr lang="en-US">
                <a:solidFill>
                  <a:schemeClr val="tx1"/>
                </a:solidFill>
              </a:rPr>
              <a:t>modell</a:t>
            </a:r>
            <a:r>
              <a:rPr lang="en-US" dirty="0">
                <a:solidFill>
                  <a:schemeClr val="tx1"/>
                </a:solidFill>
              </a:rPr>
              <a:t>, </a:t>
            </a:r>
            <a:r>
              <a:rPr lang="en-US">
                <a:solidFill>
                  <a:schemeClr val="tx1"/>
                </a:solidFill>
              </a:rPr>
              <a:t>amely</a:t>
            </a:r>
            <a:r>
              <a:rPr lang="en-US" dirty="0">
                <a:solidFill>
                  <a:schemeClr val="tx1"/>
                </a:solidFill>
              </a:rPr>
              <a:t> a Google </a:t>
            </a:r>
            <a:r>
              <a:rPr lang="en-US">
                <a:solidFill>
                  <a:schemeClr val="tx1"/>
                </a:solidFill>
              </a:rPr>
              <a:t>kereső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legújabb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eleme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és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fejlett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nyelvi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feldolgozást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tesz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>
                <a:solidFill>
                  <a:schemeClr val="tx1"/>
                </a:solidFill>
              </a:rPr>
              <a:t>lehetővé</a:t>
            </a:r>
            <a:r>
              <a:rPr lang="en-US" dirty="0">
                <a:solidFill>
                  <a:schemeClr val="tx1"/>
                </a:solidFill>
              </a:rPr>
              <a:t>.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4" name="Picture 20" descr="A close up of a map&#10;&#10;Description automatically generated">
            <a:extLst>
              <a:ext uri="{FF2B5EF4-FFF2-40B4-BE49-F238E27FC236}">
                <a16:creationId xmlns:a16="http://schemas.microsoft.com/office/drawing/2014/main" id="{A3499D5F-BC8C-47A5-B8BF-624E9F367C8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2566" y="2663213"/>
            <a:ext cx="5390174" cy="2596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4318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20">
            <a:extLst>
              <a:ext uri="{FF2B5EF4-FFF2-40B4-BE49-F238E27FC236}">
                <a16:creationId xmlns:a16="http://schemas.microsoft.com/office/drawing/2014/main" id="{324E43EB-867C-4B35-9A5C-E435157C729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22">
            <a:extLst>
              <a:ext uri="{FF2B5EF4-FFF2-40B4-BE49-F238E27FC236}">
                <a16:creationId xmlns:a16="http://schemas.microsoft.com/office/drawing/2014/main" id="{A7C0F5DA-B59F-4F13-8BB8-FFD8F2C572B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003">
            <a:schemeClr val="dk2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7" name="Freeform 5">
            <a:extLst>
              <a:ext uri="{FF2B5EF4-FFF2-40B4-BE49-F238E27FC236}">
                <a16:creationId xmlns:a16="http://schemas.microsoft.com/office/drawing/2014/main" id="{9CEA1DEC-CC9E-4776-9E08-048A15BFA6C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5922489">
            <a:off x="3140485" y="1826078"/>
            <a:ext cx="3299407" cy="440924"/>
          </a:xfrm>
          <a:custGeom>
            <a:avLst/>
            <a:gdLst/>
            <a:ahLst/>
            <a:cxnLst/>
            <a:rect l="l" t="t" r="r" b="b"/>
            <a:pathLst>
              <a:path w="10000" h="5291">
                <a:moveTo>
                  <a:pt x="85" y="2532"/>
                </a:moveTo>
                <a:cubicBezTo>
                  <a:pt x="1736" y="3911"/>
                  <a:pt x="7524" y="5298"/>
                  <a:pt x="9958" y="5291"/>
                </a:cubicBezTo>
                <a:cubicBezTo>
                  <a:pt x="9989" y="1958"/>
                  <a:pt x="9969" y="3333"/>
                  <a:pt x="10000" y="0"/>
                </a:cubicBezTo>
                <a:lnTo>
                  <a:pt x="10000" y="0"/>
                </a:lnTo>
                <a:lnTo>
                  <a:pt x="9667" y="204"/>
                </a:lnTo>
                <a:lnTo>
                  <a:pt x="9334" y="400"/>
                </a:lnTo>
                <a:lnTo>
                  <a:pt x="9001" y="590"/>
                </a:lnTo>
                <a:lnTo>
                  <a:pt x="8667" y="753"/>
                </a:lnTo>
                <a:lnTo>
                  <a:pt x="8333" y="917"/>
                </a:lnTo>
                <a:lnTo>
                  <a:pt x="7999" y="1071"/>
                </a:lnTo>
                <a:lnTo>
                  <a:pt x="7669" y="1202"/>
                </a:lnTo>
                <a:lnTo>
                  <a:pt x="7333" y="1325"/>
                </a:lnTo>
                <a:lnTo>
                  <a:pt x="7000" y="1440"/>
                </a:lnTo>
                <a:lnTo>
                  <a:pt x="6673" y="1538"/>
                </a:lnTo>
                <a:lnTo>
                  <a:pt x="6340" y="1636"/>
                </a:lnTo>
                <a:lnTo>
                  <a:pt x="6013" y="1719"/>
                </a:lnTo>
                <a:lnTo>
                  <a:pt x="5686" y="1784"/>
                </a:lnTo>
                <a:lnTo>
                  <a:pt x="5359" y="1850"/>
                </a:lnTo>
                <a:lnTo>
                  <a:pt x="5036" y="1906"/>
                </a:lnTo>
                <a:lnTo>
                  <a:pt x="4717" y="1948"/>
                </a:lnTo>
                <a:lnTo>
                  <a:pt x="4396" y="1980"/>
                </a:lnTo>
                <a:lnTo>
                  <a:pt x="4079" y="2013"/>
                </a:lnTo>
                <a:lnTo>
                  <a:pt x="3766" y="2029"/>
                </a:lnTo>
                <a:lnTo>
                  <a:pt x="3454" y="2046"/>
                </a:lnTo>
                <a:lnTo>
                  <a:pt x="3145" y="2053"/>
                </a:lnTo>
                <a:lnTo>
                  <a:pt x="2839" y="2046"/>
                </a:lnTo>
                <a:lnTo>
                  <a:pt x="2537" y="2046"/>
                </a:lnTo>
                <a:lnTo>
                  <a:pt x="2238" y="2029"/>
                </a:lnTo>
                <a:lnTo>
                  <a:pt x="1943" y="2004"/>
                </a:lnTo>
                <a:lnTo>
                  <a:pt x="1653" y="1980"/>
                </a:lnTo>
                <a:lnTo>
                  <a:pt x="1368" y="1955"/>
                </a:lnTo>
                <a:lnTo>
                  <a:pt x="1085" y="1915"/>
                </a:lnTo>
                <a:lnTo>
                  <a:pt x="806" y="1873"/>
                </a:lnTo>
                <a:lnTo>
                  <a:pt x="533" y="1833"/>
                </a:lnTo>
                <a:lnTo>
                  <a:pt x="0" y="1726"/>
                </a:lnTo>
                <a:cubicBezTo>
                  <a:pt x="28" y="1995"/>
                  <a:pt x="57" y="2263"/>
                  <a:pt x="85" y="2532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</p:spPr>
      </p:sp>
      <p:sp>
        <p:nvSpPr>
          <p:cNvPr id="38" name="Freeform: Shape 26">
            <a:extLst>
              <a:ext uri="{FF2B5EF4-FFF2-40B4-BE49-F238E27FC236}">
                <a16:creationId xmlns:a16="http://schemas.microsoft.com/office/drawing/2014/main" id="{9CE399CF-F4B8-4832-A8CB-B93F6B1EF44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 rot="16200000">
            <a:off x="5171964" y="-140866"/>
            <a:ext cx="6053670" cy="7139732"/>
          </a:xfrm>
          <a:custGeom>
            <a:avLst/>
            <a:gdLst>
              <a:gd name="connsiteX0" fmla="*/ 6053670 w 6053670"/>
              <a:gd name="connsiteY0" fmla="*/ 1098 h 7139732"/>
              <a:gd name="connsiteX1" fmla="*/ 6053670 w 6053670"/>
              <a:gd name="connsiteY1" fmla="*/ 1084479 h 7139732"/>
              <a:gd name="connsiteX2" fmla="*/ 6053670 w 6053670"/>
              <a:gd name="connsiteY2" fmla="*/ 1254558 h 7139732"/>
              <a:gd name="connsiteX3" fmla="*/ 6053670 w 6053670"/>
              <a:gd name="connsiteY3" fmla="*/ 7139732 h 7139732"/>
              <a:gd name="connsiteX4" fmla="*/ 0 w 6053670"/>
              <a:gd name="connsiteY4" fmla="*/ 7139732 h 7139732"/>
              <a:gd name="connsiteX5" fmla="*/ 0 w 6053670"/>
              <a:gd name="connsiteY5" fmla="*/ 1249853 h 7139732"/>
              <a:gd name="connsiteX6" fmla="*/ 0 w 6053670"/>
              <a:gd name="connsiteY6" fmla="*/ 1084479 h 7139732"/>
              <a:gd name="connsiteX7" fmla="*/ 0 w 6053670"/>
              <a:gd name="connsiteY7" fmla="*/ 0 h 7139732"/>
              <a:gd name="connsiteX8" fmla="*/ 35717 w 6053670"/>
              <a:gd name="connsiteY8" fmla="*/ 5488 h 7139732"/>
              <a:gd name="connsiteX9" fmla="*/ 140445 w 6053670"/>
              <a:gd name="connsiteY9" fmla="*/ 21641 h 7139732"/>
              <a:gd name="connsiteX10" fmla="*/ 216722 w 6053670"/>
              <a:gd name="connsiteY10" fmla="*/ 32932 h 7139732"/>
              <a:gd name="connsiteX11" fmla="*/ 307527 w 6053670"/>
              <a:gd name="connsiteY11" fmla="*/ 44850 h 7139732"/>
              <a:gd name="connsiteX12" fmla="*/ 415282 w 6053670"/>
              <a:gd name="connsiteY12" fmla="*/ 59121 h 7139732"/>
              <a:gd name="connsiteX13" fmla="*/ 534539 w 6053670"/>
              <a:gd name="connsiteY13" fmla="*/ 74175 h 7139732"/>
              <a:gd name="connsiteX14" fmla="*/ 668931 w 6053670"/>
              <a:gd name="connsiteY14" fmla="*/ 90014 h 7139732"/>
              <a:gd name="connsiteX15" fmla="*/ 815430 w 6053670"/>
              <a:gd name="connsiteY15" fmla="*/ 106794 h 7139732"/>
              <a:gd name="connsiteX16" fmla="*/ 974641 w 6053670"/>
              <a:gd name="connsiteY16" fmla="*/ 123574 h 7139732"/>
              <a:gd name="connsiteX17" fmla="*/ 1144144 w 6053670"/>
              <a:gd name="connsiteY17" fmla="*/ 140667 h 7139732"/>
              <a:gd name="connsiteX18" fmla="*/ 1326965 w 6053670"/>
              <a:gd name="connsiteY18" fmla="*/ 156506 h 7139732"/>
              <a:gd name="connsiteX19" fmla="*/ 1518261 w 6053670"/>
              <a:gd name="connsiteY19" fmla="*/ 171717 h 7139732"/>
              <a:gd name="connsiteX20" fmla="*/ 1720453 w 6053670"/>
              <a:gd name="connsiteY20" fmla="*/ 185518 h 7139732"/>
              <a:gd name="connsiteX21" fmla="*/ 1931121 w 6053670"/>
              <a:gd name="connsiteY21" fmla="*/ 198690 h 7139732"/>
              <a:gd name="connsiteX22" fmla="*/ 2150869 w 6053670"/>
              <a:gd name="connsiteY22" fmla="*/ 211079 h 7139732"/>
              <a:gd name="connsiteX23" fmla="*/ 2263467 w 6053670"/>
              <a:gd name="connsiteY23" fmla="*/ 215470 h 7139732"/>
              <a:gd name="connsiteX24" fmla="*/ 2378487 w 6053670"/>
              <a:gd name="connsiteY24" fmla="*/ 220332 h 7139732"/>
              <a:gd name="connsiteX25" fmla="*/ 2495323 w 6053670"/>
              <a:gd name="connsiteY25" fmla="*/ 224879 h 7139732"/>
              <a:gd name="connsiteX26" fmla="*/ 2612764 w 6053670"/>
              <a:gd name="connsiteY26" fmla="*/ 227859 h 7139732"/>
              <a:gd name="connsiteX27" fmla="*/ 2732627 w 6053670"/>
              <a:gd name="connsiteY27" fmla="*/ 230525 h 7139732"/>
              <a:gd name="connsiteX28" fmla="*/ 2853700 w 6053670"/>
              <a:gd name="connsiteY28" fmla="*/ 233348 h 7139732"/>
              <a:gd name="connsiteX29" fmla="*/ 2977195 w 6053670"/>
              <a:gd name="connsiteY29" fmla="*/ 235229 h 7139732"/>
              <a:gd name="connsiteX30" fmla="*/ 3101901 w 6053670"/>
              <a:gd name="connsiteY30" fmla="*/ 235229 h 7139732"/>
              <a:gd name="connsiteX31" fmla="*/ 3227817 w 6053670"/>
              <a:gd name="connsiteY31" fmla="*/ 236170 h 7139732"/>
              <a:gd name="connsiteX32" fmla="*/ 3354944 w 6053670"/>
              <a:gd name="connsiteY32" fmla="*/ 235229 h 7139732"/>
              <a:gd name="connsiteX33" fmla="*/ 3483887 w 6053670"/>
              <a:gd name="connsiteY33" fmla="*/ 233348 h 7139732"/>
              <a:gd name="connsiteX34" fmla="*/ 3612830 w 6053670"/>
              <a:gd name="connsiteY34" fmla="*/ 231623 h 7139732"/>
              <a:gd name="connsiteX35" fmla="*/ 3743590 w 6053670"/>
              <a:gd name="connsiteY35" fmla="*/ 227859 h 7139732"/>
              <a:gd name="connsiteX36" fmla="*/ 3875560 w 6053670"/>
              <a:gd name="connsiteY36" fmla="*/ 223938 h 7139732"/>
              <a:gd name="connsiteX37" fmla="*/ 4007530 w 6053670"/>
              <a:gd name="connsiteY37" fmla="*/ 219391 h 7139732"/>
              <a:gd name="connsiteX38" fmla="*/ 4140710 w 6053670"/>
              <a:gd name="connsiteY38" fmla="*/ 212961 h 7139732"/>
              <a:gd name="connsiteX39" fmla="*/ 4275102 w 6053670"/>
              <a:gd name="connsiteY39" fmla="*/ 205277 h 7139732"/>
              <a:gd name="connsiteX40" fmla="*/ 4410098 w 6053670"/>
              <a:gd name="connsiteY40" fmla="*/ 197907 h 7139732"/>
              <a:gd name="connsiteX41" fmla="*/ 4545096 w 6053670"/>
              <a:gd name="connsiteY41" fmla="*/ 188498 h 7139732"/>
              <a:gd name="connsiteX42" fmla="*/ 4681909 w 6053670"/>
              <a:gd name="connsiteY42" fmla="*/ 177207 h 7139732"/>
              <a:gd name="connsiteX43" fmla="*/ 4816905 w 6053670"/>
              <a:gd name="connsiteY43" fmla="*/ 165916 h 7139732"/>
              <a:gd name="connsiteX44" fmla="*/ 4954323 w 6053670"/>
              <a:gd name="connsiteY44" fmla="*/ 152899 h 7139732"/>
              <a:gd name="connsiteX45" fmla="*/ 5092347 w 6053670"/>
              <a:gd name="connsiteY45" fmla="*/ 138629 h 7139732"/>
              <a:gd name="connsiteX46" fmla="*/ 5228555 w 6053670"/>
              <a:gd name="connsiteY46" fmla="*/ 123574 h 7139732"/>
              <a:gd name="connsiteX47" fmla="*/ 5366578 w 6053670"/>
              <a:gd name="connsiteY47" fmla="*/ 106010 h 7139732"/>
              <a:gd name="connsiteX48" fmla="*/ 5503997 w 6053670"/>
              <a:gd name="connsiteY48" fmla="*/ 87192 h 7139732"/>
              <a:gd name="connsiteX49" fmla="*/ 5642020 w 6053670"/>
              <a:gd name="connsiteY49" fmla="*/ 68530 h 7139732"/>
              <a:gd name="connsiteX50" fmla="*/ 5779438 w 6053670"/>
              <a:gd name="connsiteY50" fmla="*/ 46733 h 7139732"/>
              <a:gd name="connsiteX51" fmla="*/ 5916251 w 6053670"/>
              <a:gd name="connsiteY51" fmla="*/ 24464 h 71397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6053670" h="7139732">
                <a:moveTo>
                  <a:pt x="6053670" y="1098"/>
                </a:moveTo>
                <a:lnTo>
                  <a:pt x="6053670" y="1084479"/>
                </a:lnTo>
                <a:lnTo>
                  <a:pt x="6053670" y="1254558"/>
                </a:lnTo>
                <a:lnTo>
                  <a:pt x="6053670" y="7139732"/>
                </a:lnTo>
                <a:lnTo>
                  <a:pt x="0" y="7139732"/>
                </a:lnTo>
                <a:lnTo>
                  <a:pt x="0" y="1249853"/>
                </a:lnTo>
                <a:lnTo>
                  <a:pt x="0" y="1084479"/>
                </a:lnTo>
                <a:lnTo>
                  <a:pt x="0" y="0"/>
                </a:lnTo>
                <a:lnTo>
                  <a:pt x="35717" y="5488"/>
                </a:lnTo>
                <a:lnTo>
                  <a:pt x="140445" y="21641"/>
                </a:lnTo>
                <a:lnTo>
                  <a:pt x="216722" y="32932"/>
                </a:lnTo>
                <a:lnTo>
                  <a:pt x="307527" y="44850"/>
                </a:lnTo>
                <a:lnTo>
                  <a:pt x="415282" y="59121"/>
                </a:lnTo>
                <a:lnTo>
                  <a:pt x="534539" y="74175"/>
                </a:lnTo>
                <a:lnTo>
                  <a:pt x="668931" y="90014"/>
                </a:lnTo>
                <a:lnTo>
                  <a:pt x="815430" y="106794"/>
                </a:lnTo>
                <a:lnTo>
                  <a:pt x="974641" y="123574"/>
                </a:lnTo>
                <a:lnTo>
                  <a:pt x="1144144" y="140667"/>
                </a:lnTo>
                <a:lnTo>
                  <a:pt x="1326965" y="156506"/>
                </a:lnTo>
                <a:lnTo>
                  <a:pt x="1518261" y="171717"/>
                </a:lnTo>
                <a:lnTo>
                  <a:pt x="1720453" y="185518"/>
                </a:lnTo>
                <a:lnTo>
                  <a:pt x="1931121" y="198690"/>
                </a:lnTo>
                <a:lnTo>
                  <a:pt x="2150869" y="211079"/>
                </a:lnTo>
                <a:lnTo>
                  <a:pt x="2263467" y="215470"/>
                </a:lnTo>
                <a:lnTo>
                  <a:pt x="2378487" y="220332"/>
                </a:lnTo>
                <a:lnTo>
                  <a:pt x="2495323" y="224879"/>
                </a:lnTo>
                <a:lnTo>
                  <a:pt x="2612764" y="227859"/>
                </a:lnTo>
                <a:lnTo>
                  <a:pt x="2732627" y="230525"/>
                </a:lnTo>
                <a:lnTo>
                  <a:pt x="2853700" y="233348"/>
                </a:lnTo>
                <a:lnTo>
                  <a:pt x="2977195" y="235229"/>
                </a:lnTo>
                <a:lnTo>
                  <a:pt x="3101901" y="235229"/>
                </a:lnTo>
                <a:lnTo>
                  <a:pt x="3227817" y="236170"/>
                </a:lnTo>
                <a:lnTo>
                  <a:pt x="3354944" y="235229"/>
                </a:lnTo>
                <a:lnTo>
                  <a:pt x="3483887" y="233348"/>
                </a:lnTo>
                <a:lnTo>
                  <a:pt x="3612830" y="231623"/>
                </a:lnTo>
                <a:lnTo>
                  <a:pt x="3743590" y="227859"/>
                </a:lnTo>
                <a:lnTo>
                  <a:pt x="3875560" y="223938"/>
                </a:lnTo>
                <a:lnTo>
                  <a:pt x="4007530" y="219391"/>
                </a:lnTo>
                <a:lnTo>
                  <a:pt x="4140710" y="212961"/>
                </a:lnTo>
                <a:lnTo>
                  <a:pt x="4275102" y="205277"/>
                </a:lnTo>
                <a:lnTo>
                  <a:pt x="4410098" y="197907"/>
                </a:lnTo>
                <a:lnTo>
                  <a:pt x="4545096" y="188498"/>
                </a:lnTo>
                <a:lnTo>
                  <a:pt x="4681909" y="177207"/>
                </a:lnTo>
                <a:lnTo>
                  <a:pt x="4816905" y="165916"/>
                </a:lnTo>
                <a:lnTo>
                  <a:pt x="4954323" y="152899"/>
                </a:lnTo>
                <a:lnTo>
                  <a:pt x="5092347" y="138629"/>
                </a:lnTo>
                <a:lnTo>
                  <a:pt x="5228555" y="123574"/>
                </a:lnTo>
                <a:lnTo>
                  <a:pt x="5366578" y="106010"/>
                </a:lnTo>
                <a:lnTo>
                  <a:pt x="5503997" y="87192"/>
                </a:lnTo>
                <a:lnTo>
                  <a:pt x="5642020" y="68530"/>
                </a:lnTo>
                <a:lnTo>
                  <a:pt x="5779438" y="46733"/>
                </a:lnTo>
                <a:lnTo>
                  <a:pt x="5916251" y="2446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39" name="Freeform 5">
            <a:extLst>
              <a:ext uri="{FF2B5EF4-FFF2-40B4-BE49-F238E27FC236}">
                <a16:creationId xmlns:a16="http://schemas.microsoft.com/office/drawing/2014/main" id="{1F23E73A-FDC8-462C-83C1-3AA8961449C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gray">
          <a:xfrm>
            <a:off x="0" y="1587"/>
            <a:ext cx="12192000" cy="6856413"/>
          </a:xfrm>
          <a:custGeom>
            <a:avLst/>
            <a:gdLst/>
            <a:ahLst/>
            <a:cxnLst/>
            <a:rect l="0" t="0" r="r" b="b"/>
            <a:pathLst>
              <a:path w="15356" h="8638">
                <a:moveTo>
                  <a:pt x="0" y="0"/>
                </a:moveTo>
                <a:lnTo>
                  <a:pt x="0" y="8638"/>
                </a:lnTo>
                <a:lnTo>
                  <a:pt x="15356" y="8638"/>
                </a:lnTo>
                <a:lnTo>
                  <a:pt x="15356" y="0"/>
                </a:lnTo>
                <a:lnTo>
                  <a:pt x="0" y="0"/>
                </a:lnTo>
                <a:close/>
                <a:moveTo>
                  <a:pt x="14748" y="8038"/>
                </a:moveTo>
                <a:lnTo>
                  <a:pt x="600" y="8038"/>
                </a:lnTo>
                <a:lnTo>
                  <a:pt x="600" y="592"/>
                </a:lnTo>
                <a:lnTo>
                  <a:pt x="14748" y="592"/>
                </a:lnTo>
                <a:lnTo>
                  <a:pt x="14748" y="803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715BF28-9A51-48C2-B46B-63E09A84AA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4087" y="1130603"/>
            <a:ext cx="3342442" cy="4596794"/>
          </a:xfrm>
        </p:spPr>
        <p:txBody>
          <a:bodyPr anchor="ctr">
            <a:normAutofit/>
          </a:bodyPr>
          <a:lstStyle/>
          <a:p>
            <a:r>
              <a:rPr lang="en-US" sz="2000">
                <a:solidFill>
                  <a:srgbClr val="EBEBEB"/>
                </a:solidFill>
              </a:rPr>
              <a:t>A BERT-large modell előállításának  feltételei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020731-17C8-45F8-994B-D92D25C7A6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20969" y="386027"/>
            <a:ext cx="5502614" cy="5954325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z="2000" b="1"/>
              <a:t>Adatforrás:</a:t>
            </a:r>
          </a:p>
          <a:p>
            <a:r>
              <a:rPr lang="en-US" sz="2000"/>
              <a:t>~ 4 milliárd szavas szövegkorpusz  (ELKH Nyelvtudományi Intézet)</a:t>
            </a:r>
          </a:p>
          <a:p>
            <a:endParaRPr lang="en-US" sz="2000"/>
          </a:p>
          <a:p>
            <a:r>
              <a:rPr lang="en-US" sz="2000" b="1"/>
              <a:t>Hardver követelmények:</a:t>
            </a:r>
          </a:p>
          <a:p>
            <a:r>
              <a:rPr lang="en-US" sz="2000"/>
              <a:t>Multinode multiGPU alapú tanítás  (MS Azure környezet)</a:t>
            </a:r>
          </a:p>
          <a:p>
            <a:endParaRPr lang="en-US" sz="2000"/>
          </a:p>
          <a:p>
            <a:r>
              <a:rPr lang="en-US" sz="2000" b="1"/>
              <a:t>Szoftver környezet:</a:t>
            </a:r>
          </a:p>
          <a:p>
            <a:r>
              <a:rPr lang="en-US" sz="2000"/>
              <a:t>AzureML, OnnxRuntime training,DeepSpeed</a:t>
            </a:r>
          </a:p>
          <a:p>
            <a:endParaRPr lang="en-US" sz="2000"/>
          </a:p>
          <a:p>
            <a:endParaRPr lang="en-US" sz="2000"/>
          </a:p>
        </p:txBody>
      </p:sp>
    </p:spTree>
    <p:extLst>
      <p:ext uri="{BB962C8B-B14F-4D97-AF65-F5344CB8AC3E}">
        <p14:creationId xmlns:p14="http://schemas.microsoft.com/office/powerpoint/2010/main" val="2009768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51A75D-3CCA-4502-A7C9-707F50C53F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Hardver környezet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A79884-171C-4231-996B-F85747481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54954" y="2818424"/>
            <a:ext cx="10769735" cy="3416300"/>
          </a:xfrm>
        </p:spPr>
        <p:txBody>
          <a:bodyPr vert="horz" lIns="91440" tIns="45720" rIns="91440" bIns="45720" rtlCol="0" anchor="t"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 GPU </a:t>
            </a:r>
            <a:r>
              <a:rPr lang="en-US" dirty="0" err="1"/>
              <a:t>számítási</a:t>
            </a:r>
            <a:r>
              <a:rPr lang="en-US" dirty="0"/>
              <a:t> node-ok</a:t>
            </a:r>
            <a:endParaRPr lang="en-US"/>
          </a:p>
          <a:p>
            <a:pPr marL="0" indent="0">
              <a:buNone/>
            </a:pPr>
            <a:r>
              <a:rPr lang="en-US" dirty="0"/>
              <a:t>NCv3-as </a:t>
            </a:r>
            <a:r>
              <a:rPr lang="en-US" dirty="0" err="1"/>
              <a:t>sorozat</a:t>
            </a:r>
            <a:r>
              <a:rPr lang="en-US" dirty="0"/>
              <a:t> </a:t>
            </a:r>
            <a:r>
              <a:rPr lang="en-US" dirty="0">
                <a:ea typeface="+mn-lt"/>
                <a:cs typeface="+mn-lt"/>
              </a:rPr>
              <a:t>   Standard_NC24rs_v3</a:t>
            </a:r>
          </a:p>
          <a:p>
            <a:pPr marL="0" indent="0">
              <a:buNone/>
            </a:pPr>
            <a:r>
              <a:rPr lang="en-US" dirty="0"/>
              <a:t>448 GB RAM</a:t>
            </a:r>
          </a:p>
          <a:p>
            <a:pPr marL="0" indent="0">
              <a:buNone/>
            </a:pPr>
            <a:r>
              <a:rPr lang="en-US" dirty="0"/>
              <a:t>4db V100-as GPU  </a:t>
            </a:r>
          </a:p>
          <a:p>
            <a:pPr marL="0" indent="0">
              <a:buNone/>
            </a:pPr>
            <a:r>
              <a:rPr lang="en-US" dirty="0"/>
              <a:t>64 GB VRAM</a:t>
            </a:r>
          </a:p>
          <a:p>
            <a:pPr marL="0" indent="0">
              <a:buNone/>
            </a:pPr>
            <a:r>
              <a:rPr lang="en-US" dirty="0">
                <a:ea typeface="+mn-lt"/>
                <a:cs typeface="+mn-lt"/>
              </a:rPr>
              <a:t>RDMA-</a:t>
            </a:r>
            <a:r>
              <a:rPr lang="en-US" dirty="0" err="1">
                <a:ea typeface="+mn-lt"/>
                <a:cs typeface="+mn-lt"/>
              </a:rPr>
              <a:t>kompatibilitás</a:t>
            </a:r>
            <a:r>
              <a:rPr lang="en-US" dirty="0">
                <a:ea typeface="+mn-lt"/>
                <a:cs typeface="+mn-lt"/>
              </a:rPr>
              <a:t> -&gt; ha </a:t>
            </a:r>
            <a:r>
              <a:rPr lang="en-US" dirty="0" err="1">
                <a:ea typeface="+mn-lt"/>
                <a:cs typeface="+mn-lt"/>
              </a:rPr>
              <a:t>klasztert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kell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építeni</a:t>
            </a:r>
            <a:r>
              <a:rPr lang="en-US" dirty="0">
                <a:ea typeface="+mn-lt"/>
                <a:cs typeface="+mn-lt"/>
              </a:rPr>
              <a:t> a node-</a:t>
            </a:r>
            <a:r>
              <a:rPr lang="en-US" dirty="0" err="1">
                <a:ea typeface="+mn-lt"/>
                <a:cs typeface="+mn-lt"/>
              </a:rPr>
              <a:t>okból</a:t>
            </a:r>
            <a:r>
              <a:rPr lang="en-US" dirty="0">
                <a:ea typeface="+mn-lt"/>
                <a:cs typeface="+mn-lt"/>
              </a:rPr>
              <a:t> -&gt; InfiniBand </a:t>
            </a:r>
            <a:r>
              <a:rPr lang="en-US" dirty="0" err="1">
                <a:ea typeface="+mn-lt"/>
                <a:cs typeface="+mn-lt"/>
              </a:rPr>
              <a:t>hálózaba</a:t>
            </a:r>
            <a:r>
              <a:rPr lang="en-US" dirty="0">
                <a:ea typeface="+mn-lt"/>
                <a:cs typeface="+mn-lt"/>
              </a:rPr>
              <a:t> </a:t>
            </a:r>
            <a:r>
              <a:rPr lang="en-US" dirty="0" err="1">
                <a:ea typeface="+mn-lt"/>
                <a:cs typeface="+mn-lt"/>
              </a:rPr>
              <a:t>kötött</a:t>
            </a:r>
            <a:r>
              <a:rPr lang="en-US" dirty="0">
                <a:ea typeface="+mn-lt"/>
                <a:cs typeface="+mn-lt"/>
              </a:rPr>
              <a:t> node-ok </a:t>
            </a:r>
            <a:r>
              <a:rPr lang="en-US" dirty="0" err="1">
                <a:ea typeface="+mn-lt"/>
                <a:cs typeface="+mn-lt"/>
              </a:rPr>
              <a:t>elosztott</a:t>
            </a:r>
            <a:r>
              <a:rPr lang="en-US" dirty="0">
                <a:ea typeface="+mn-lt"/>
                <a:cs typeface="+mn-lt"/>
              </a:rPr>
              <a:t> MPI </a:t>
            </a:r>
            <a:r>
              <a:rPr lang="en-US" dirty="0" err="1">
                <a:ea typeface="+mn-lt"/>
                <a:cs typeface="+mn-lt"/>
              </a:rPr>
              <a:t>terhelésez</a:t>
            </a:r>
            <a:r>
              <a:rPr lang="en-US" dirty="0">
                <a:ea typeface="+mn-lt"/>
                <a:cs typeface="+mn-lt"/>
              </a:rPr>
              <a:t> </a:t>
            </a:r>
          </a:p>
          <a:p>
            <a:pPr marL="0" indent="0">
              <a:buNone/>
            </a:pPr>
            <a:r>
              <a:rPr lang="en-US" dirty="0"/>
              <a:t>Low Priority VM      Standard </a:t>
            </a:r>
            <a:r>
              <a:rPr lang="en-US" dirty="0" err="1"/>
              <a:t>óradíj</a:t>
            </a:r>
            <a:r>
              <a:rPr lang="en-US" dirty="0"/>
              <a:t>: 14,19 EUR/h                           Low priority </a:t>
            </a:r>
            <a:r>
              <a:rPr lang="en-US" dirty="0" err="1"/>
              <a:t>óradíj</a:t>
            </a:r>
            <a:r>
              <a:rPr lang="en-US" dirty="0"/>
              <a:t>: 2.84 EUR/h  </a:t>
            </a:r>
          </a:p>
          <a:p>
            <a:pPr marL="0" indent="0">
              <a:buNone/>
            </a:pPr>
            <a:r>
              <a:rPr lang="en-US" dirty="0"/>
              <a:t>      </a:t>
            </a:r>
          </a:p>
          <a:p>
            <a:pPr marL="0" indent="0">
              <a:buNone/>
            </a:pPr>
            <a:r>
              <a:rPr lang="en-US" dirty="0"/>
              <a:t>                                           </a:t>
            </a:r>
            <a:r>
              <a:rPr lang="en-US" b="1" dirty="0"/>
              <a:t> Quota request a COVID-19 </a:t>
            </a:r>
            <a:r>
              <a:rPr lang="en-US" b="1" dirty="0" err="1"/>
              <a:t>pandémia</a:t>
            </a:r>
            <a:r>
              <a:rPr lang="en-US" b="1" dirty="0"/>
              <a:t> </a:t>
            </a:r>
            <a:r>
              <a:rPr lang="en-US" b="1" dirty="0" err="1"/>
              <a:t>miatt</a:t>
            </a:r>
            <a:r>
              <a:rPr lang="en-US" b="1" dirty="0"/>
              <a:t>.</a:t>
            </a:r>
          </a:p>
        </p:txBody>
      </p:sp>
      <p:sp>
        <p:nvSpPr>
          <p:cNvPr id="4" name="Arrow: Left-Right 3">
            <a:extLst>
              <a:ext uri="{FF2B5EF4-FFF2-40B4-BE49-F238E27FC236}">
                <a16:creationId xmlns:a16="http://schemas.microsoft.com/office/drawing/2014/main" id="{A12EA21A-E163-45CC-85A9-343A9F50DEC3}"/>
              </a:ext>
            </a:extLst>
          </p:cNvPr>
          <p:cNvSpPr/>
          <p:nvPr/>
        </p:nvSpPr>
        <p:spPr>
          <a:xfrm>
            <a:off x="6195625" y="4964682"/>
            <a:ext cx="1509914" cy="341923"/>
          </a:xfrm>
          <a:prstGeom prst="left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/>
              <a:t>5X</a:t>
            </a:r>
          </a:p>
        </p:txBody>
      </p:sp>
    </p:spTree>
    <p:extLst>
      <p:ext uri="{BB962C8B-B14F-4D97-AF65-F5344CB8AC3E}">
        <p14:creationId xmlns:p14="http://schemas.microsoft.com/office/powerpoint/2010/main" val="23774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7933E-D760-486F-BED6-1056D8B08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Szoftver környezet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125D71-CE58-49F3-815F-C1BFCC76A0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92968" y="2331324"/>
            <a:ext cx="8825659" cy="3832741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dirty="0"/>
              <a:t>Magas  </a:t>
            </a:r>
            <a:r>
              <a:rPr lang="en-US" dirty="0" err="1"/>
              <a:t>szintű</a:t>
            </a:r>
            <a:r>
              <a:rPr lang="en-US" dirty="0"/>
              <a:t> </a:t>
            </a:r>
            <a:r>
              <a:rPr lang="en-US" dirty="0" err="1"/>
              <a:t>környezet</a:t>
            </a:r>
            <a:r>
              <a:rPr lang="en-US" dirty="0"/>
              <a:t> </a:t>
            </a:r>
            <a:r>
              <a:rPr lang="en-US" dirty="0" err="1"/>
              <a:t>modellek</a:t>
            </a:r>
            <a:r>
              <a:rPr lang="en-US" dirty="0"/>
              <a:t> </a:t>
            </a:r>
            <a:r>
              <a:rPr lang="en-US" dirty="0" err="1"/>
              <a:t>létrehozásához</a:t>
            </a:r>
            <a:r>
              <a:rPr lang="en-US" dirty="0"/>
              <a:t>, </a:t>
            </a:r>
            <a:r>
              <a:rPr lang="en-US" dirty="0" err="1"/>
              <a:t>több</a:t>
            </a:r>
            <a:r>
              <a:rPr lang="en-US" dirty="0"/>
              <a:t> </a:t>
            </a:r>
            <a:r>
              <a:rPr lang="en-US" dirty="0" err="1"/>
              <a:t>nyílt</a:t>
            </a:r>
            <a:r>
              <a:rPr lang="en-US" dirty="0"/>
              <a:t>   </a:t>
            </a:r>
            <a:r>
              <a:rPr lang="en-US" dirty="0" err="1"/>
              <a:t>forrású</a:t>
            </a:r>
            <a:r>
              <a:rPr lang="en-US" dirty="0"/>
              <a:t> </a:t>
            </a:r>
            <a:r>
              <a:rPr lang="en-US" dirty="0" err="1"/>
              <a:t>keretrendszert</a:t>
            </a:r>
            <a:r>
              <a:rPr lang="en-US" dirty="0"/>
              <a:t> </a:t>
            </a:r>
            <a:r>
              <a:rPr lang="en-US" dirty="0" err="1"/>
              <a:t>támogat</a:t>
            </a:r>
            <a:r>
              <a:rPr lang="en-US" dirty="0"/>
              <a:t>. 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Open Neural Network Exchange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Deep learning </a:t>
            </a:r>
            <a:r>
              <a:rPr lang="en-US" dirty="0" err="1"/>
              <a:t>optimalizáló</a:t>
            </a:r>
            <a:r>
              <a:rPr lang="en-US" dirty="0"/>
              <a:t> </a:t>
            </a:r>
            <a:r>
              <a:rPr lang="en-US" dirty="0" err="1"/>
              <a:t>könyvtár</a:t>
            </a:r>
            <a:r>
              <a:rPr lang="en-US" dirty="0"/>
              <a:t>. </a:t>
            </a:r>
            <a:r>
              <a:rPr lang="en-US" dirty="0" err="1"/>
              <a:t>Kezeli</a:t>
            </a:r>
            <a:r>
              <a:rPr lang="en-US" dirty="0"/>
              <a:t> a GPU-</a:t>
            </a:r>
            <a:r>
              <a:rPr lang="en-US" dirty="0" err="1"/>
              <a:t>kban</a:t>
            </a:r>
            <a:r>
              <a:rPr lang="en-US" dirty="0"/>
              <a:t> </a:t>
            </a:r>
            <a:r>
              <a:rPr lang="en-US" dirty="0" err="1"/>
              <a:t>keletkező</a:t>
            </a:r>
            <a:r>
              <a:rPr lang="en-US" dirty="0"/>
              <a:t> </a:t>
            </a:r>
            <a:r>
              <a:rPr lang="en-US" dirty="0" err="1"/>
              <a:t>redundanicákat</a:t>
            </a:r>
            <a:r>
              <a:rPr lang="en-US" dirty="0"/>
              <a:t>. </a:t>
            </a:r>
            <a:r>
              <a:rPr lang="en-US" dirty="0" err="1"/>
              <a:t>Kifejezetten</a:t>
            </a:r>
            <a:r>
              <a:rPr lang="en-US" dirty="0"/>
              <a:t> </a:t>
            </a:r>
            <a:r>
              <a:rPr lang="en-US" dirty="0" err="1"/>
              <a:t>sokparaméteres</a:t>
            </a:r>
            <a:r>
              <a:rPr lang="en-US" dirty="0"/>
              <a:t> </a:t>
            </a:r>
            <a:r>
              <a:rPr lang="en-US" dirty="0" err="1"/>
              <a:t>modellek</a:t>
            </a:r>
            <a:r>
              <a:rPr lang="en-US" dirty="0"/>
              <a:t> </a:t>
            </a:r>
            <a:r>
              <a:rPr lang="en-US" dirty="0" err="1"/>
              <a:t>tanításához</a:t>
            </a:r>
            <a:r>
              <a:rPr lang="en-US" dirty="0"/>
              <a:t> </a:t>
            </a:r>
            <a:r>
              <a:rPr lang="en-US" dirty="0" err="1"/>
              <a:t>fejlesztik</a:t>
            </a:r>
            <a:r>
              <a:rPr lang="en-US" dirty="0"/>
              <a:t>.</a:t>
            </a:r>
            <a:endParaRPr lang="en-US"/>
          </a:p>
          <a:p>
            <a:pPr marL="0" indent="0">
              <a:buNone/>
            </a:pPr>
            <a:r>
              <a:rPr lang="en-US" dirty="0"/>
              <a:t>ZeRO-2 </a:t>
            </a:r>
            <a:r>
              <a:rPr lang="en-US" dirty="0" err="1"/>
              <a:t>optimalizációs</a:t>
            </a:r>
            <a:r>
              <a:rPr lang="en-US" dirty="0"/>
              <a:t> </a:t>
            </a:r>
            <a:r>
              <a:rPr lang="en-US" dirty="0" err="1"/>
              <a:t>megoldásokat</a:t>
            </a:r>
            <a:r>
              <a:rPr lang="en-US" dirty="0"/>
              <a:t> </a:t>
            </a:r>
            <a:r>
              <a:rPr lang="en-US" dirty="0" err="1"/>
              <a:t>használ</a:t>
            </a:r>
            <a:r>
              <a:rPr lang="en-US" dirty="0"/>
              <a:t>.</a:t>
            </a:r>
          </a:p>
        </p:txBody>
      </p:sp>
      <p:pic>
        <p:nvPicPr>
          <p:cNvPr id="6" name="Picture 6" descr="A close up of a sign&#10;&#10;Description automatically generated">
            <a:extLst>
              <a:ext uri="{FF2B5EF4-FFF2-40B4-BE49-F238E27FC236}">
                <a16:creationId xmlns:a16="http://schemas.microsoft.com/office/drawing/2014/main" id="{7F5BA39F-6888-4CAF-9DC6-DFFC07F60E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030" y="4004344"/>
            <a:ext cx="1905014" cy="490541"/>
          </a:xfrm>
          <a:prstGeom prst="rect">
            <a:avLst/>
          </a:prstGeom>
        </p:spPr>
      </p:pic>
      <p:pic>
        <p:nvPicPr>
          <p:cNvPr id="7" name="Picture 7" descr="A picture containing drawing&#10;&#10;Description automatically generated">
            <a:extLst>
              <a:ext uri="{FF2B5EF4-FFF2-40B4-BE49-F238E27FC236}">
                <a16:creationId xmlns:a16="http://schemas.microsoft.com/office/drawing/2014/main" id="{CB6EDBCC-9837-4423-B2C4-0101215330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5446" y="2648439"/>
            <a:ext cx="1828800" cy="8382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BB840AF-4842-4374-A62A-D2998FAAC470}"/>
              </a:ext>
            </a:extLst>
          </p:cNvPr>
          <p:cNvSpPr txBox="1"/>
          <p:nvPr/>
        </p:nvSpPr>
        <p:spPr>
          <a:xfrm>
            <a:off x="783737" y="5052890"/>
            <a:ext cx="2039815" cy="46166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l"/>
            <a:r>
              <a:rPr lang="en-US" sz="2400" b="1"/>
              <a:t>DeepSpeed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val="408704171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E8E2-9FA2-4A76-9D0C-96D928283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Magyar BERT-large </a:t>
            </a:r>
            <a:r>
              <a:rPr lang="en-US" dirty="0" err="1"/>
              <a:t>modell</a:t>
            </a:r>
            <a:r>
              <a:rPr lang="en-US" dirty="0"/>
              <a:t> tanítása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E9E9-D631-4B06-9C4A-F454387BBC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 err="1"/>
              <a:t>AzureML</a:t>
            </a:r>
            <a:r>
              <a:rPr lang="en-US" dirty="0"/>
              <a:t> </a:t>
            </a:r>
            <a:r>
              <a:rPr lang="en-US" dirty="0" err="1"/>
              <a:t>környezetben</a:t>
            </a:r>
            <a:r>
              <a:rPr lang="en-US" dirty="0"/>
              <a:t> ORT </a:t>
            </a:r>
            <a:r>
              <a:rPr lang="en-US" dirty="0" err="1"/>
              <a:t>segítségvel</a:t>
            </a:r>
            <a:r>
              <a:rPr lang="en-US" dirty="0"/>
              <a:t> </a:t>
            </a:r>
            <a:r>
              <a:rPr lang="en-US" dirty="0" err="1"/>
              <a:t>történt</a:t>
            </a:r>
            <a:r>
              <a:rPr lang="en-US" dirty="0"/>
              <a:t>. </a:t>
            </a:r>
            <a:endParaRPr lang="en-US"/>
          </a:p>
          <a:p>
            <a:r>
              <a:rPr lang="en-US" dirty="0"/>
              <a:t>Az NVIDIA </a:t>
            </a:r>
            <a:r>
              <a:rPr lang="en-US" dirty="0" err="1"/>
              <a:t>által</a:t>
            </a:r>
            <a:r>
              <a:rPr lang="en-US" dirty="0"/>
              <a:t> </a:t>
            </a:r>
            <a:r>
              <a:rPr lang="en-US" dirty="0" err="1"/>
              <a:t>közzétett</a:t>
            </a:r>
            <a:r>
              <a:rPr lang="en-US" dirty="0"/>
              <a:t> </a:t>
            </a:r>
            <a:r>
              <a:rPr lang="en-US" dirty="0" err="1"/>
              <a:t>tanító</a:t>
            </a:r>
            <a:r>
              <a:rPr lang="en-US" dirty="0"/>
              <a:t> </a:t>
            </a:r>
            <a:r>
              <a:rPr lang="en-US" dirty="0" err="1"/>
              <a:t>scriptet</a:t>
            </a:r>
            <a:r>
              <a:rPr lang="en-US" dirty="0"/>
              <a:t> </a:t>
            </a:r>
            <a:r>
              <a:rPr lang="en-US" dirty="0" err="1"/>
              <a:t>paramétereztük</a:t>
            </a:r>
            <a:r>
              <a:rPr lang="en-US" dirty="0"/>
              <a:t> a </a:t>
            </a:r>
            <a:r>
              <a:rPr lang="en-US" dirty="0" err="1"/>
              <a:t>saját</a:t>
            </a:r>
            <a:r>
              <a:rPr lang="en-US" dirty="0"/>
              <a:t> </a:t>
            </a:r>
            <a:r>
              <a:rPr lang="en-US" dirty="0" err="1"/>
              <a:t>hardver</a:t>
            </a:r>
            <a:r>
              <a:rPr lang="en-US" dirty="0"/>
              <a:t> </a:t>
            </a:r>
            <a:r>
              <a:rPr lang="en-US" dirty="0" err="1"/>
              <a:t>és</a:t>
            </a:r>
            <a:r>
              <a:rPr lang="en-US" dirty="0"/>
              <a:t> </a:t>
            </a:r>
            <a:r>
              <a:rPr lang="en-US" dirty="0" err="1"/>
              <a:t>szoftver</a:t>
            </a:r>
            <a:r>
              <a:rPr lang="en-US" dirty="0"/>
              <a:t> </a:t>
            </a:r>
            <a:r>
              <a:rPr lang="en-US" dirty="0" err="1"/>
              <a:t>konfigurációnknak</a:t>
            </a:r>
            <a:r>
              <a:rPr lang="en-US" dirty="0"/>
              <a:t> </a:t>
            </a:r>
            <a:r>
              <a:rPr lang="en-US" dirty="0" err="1"/>
              <a:t>megfelelően</a:t>
            </a:r>
            <a:r>
              <a:rPr lang="en-US" dirty="0"/>
              <a:t>.</a:t>
            </a:r>
          </a:p>
          <a:p>
            <a:r>
              <a:rPr lang="en-US" dirty="0"/>
              <a:t>Az </a:t>
            </a:r>
            <a:r>
              <a:rPr lang="en-US" dirty="0" err="1"/>
              <a:t>OpenMPI</a:t>
            </a:r>
            <a:r>
              <a:rPr lang="en-US" dirty="0"/>
              <a:t>, </a:t>
            </a:r>
            <a:r>
              <a:rPr lang="en-US" dirty="0" err="1"/>
              <a:t>CuDA</a:t>
            </a:r>
            <a:r>
              <a:rPr lang="en-US" dirty="0"/>
              <a:t>, </a:t>
            </a:r>
            <a:r>
              <a:rPr lang="en-US" dirty="0" err="1"/>
              <a:t>CuNN</a:t>
            </a:r>
            <a:r>
              <a:rPr lang="en-US" dirty="0"/>
              <a:t>, </a:t>
            </a:r>
            <a:r>
              <a:rPr lang="en-US" dirty="0" err="1"/>
              <a:t>DeepSpeed</a:t>
            </a:r>
            <a:r>
              <a:rPr lang="en-US" dirty="0"/>
              <a:t>, NCCL  </a:t>
            </a:r>
            <a:r>
              <a:rPr lang="en-US" dirty="0" err="1"/>
              <a:t>külön</a:t>
            </a:r>
            <a:r>
              <a:rPr lang="en-US" dirty="0"/>
              <a:t> docker </a:t>
            </a:r>
            <a:r>
              <a:rPr lang="en-US" dirty="0" err="1"/>
              <a:t>konténerből</a:t>
            </a:r>
            <a:r>
              <a:rPr lang="en-US" dirty="0"/>
              <a:t> </a:t>
            </a:r>
            <a:r>
              <a:rPr lang="en-US" dirty="0" err="1"/>
              <a:t>elérhető</a:t>
            </a:r>
            <a:r>
              <a:rPr lang="en-US" dirty="0"/>
              <a:t>, </a:t>
            </a:r>
            <a:r>
              <a:rPr lang="en-US" dirty="0" err="1"/>
              <a:t>elfedve</a:t>
            </a:r>
            <a:r>
              <a:rPr lang="en-US" dirty="0"/>
              <a:t> </a:t>
            </a:r>
            <a:r>
              <a:rPr lang="en-US" dirty="0" err="1"/>
              <a:t>az</a:t>
            </a:r>
            <a:r>
              <a:rPr lang="en-US" dirty="0"/>
              <a:t> </a:t>
            </a:r>
            <a:r>
              <a:rPr lang="en-US" dirty="0" err="1"/>
              <a:t>alacsonyabb</a:t>
            </a:r>
            <a:r>
              <a:rPr lang="en-US" dirty="0"/>
              <a:t> </a:t>
            </a:r>
            <a:r>
              <a:rPr lang="en-US" dirty="0" err="1"/>
              <a:t>szintű</a:t>
            </a:r>
            <a:r>
              <a:rPr lang="en-US" dirty="0"/>
              <a:t> </a:t>
            </a:r>
            <a:r>
              <a:rPr lang="en-US" dirty="0" err="1"/>
              <a:t>feldolgozási</a:t>
            </a:r>
            <a:r>
              <a:rPr lang="en-US" dirty="0"/>
              <a:t> </a:t>
            </a:r>
            <a:r>
              <a:rPr lang="en-US" dirty="0" err="1"/>
              <a:t>rétegeket</a:t>
            </a:r>
            <a:r>
              <a:rPr lang="en-US" dirty="0"/>
              <a:t>,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70860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1CE8E2-9FA2-4A76-9D0C-96D928283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Mekkora</a:t>
            </a:r>
            <a:r>
              <a:rPr lang="en-US" dirty="0"/>
              <a:t> </a:t>
            </a:r>
            <a:r>
              <a:rPr lang="en-US" dirty="0" err="1"/>
              <a:t>ez</a:t>
            </a:r>
            <a:r>
              <a:rPr lang="en-US" dirty="0"/>
              <a:t> a </a:t>
            </a:r>
            <a:r>
              <a:rPr lang="en-US" dirty="0" err="1"/>
              <a:t>modell</a:t>
            </a:r>
            <a:r>
              <a:rPr lang="en-US" dirty="0"/>
              <a:t>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1E9E9-D631-4B06-9C4A-F454387BBC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94569" y="2837962"/>
            <a:ext cx="8825659" cy="3416300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A 3 </a:t>
            </a:r>
            <a:r>
              <a:rPr lang="en-US" dirty="0" err="1"/>
              <a:t>három</a:t>
            </a:r>
            <a:r>
              <a:rPr lang="en-US" dirty="0"/>
              <a:t> </a:t>
            </a:r>
            <a:r>
              <a:rPr lang="en-US" dirty="0" err="1"/>
              <a:t>bemeneti</a:t>
            </a:r>
            <a:r>
              <a:rPr lang="en-US" dirty="0"/>
              <a:t> embedding </a:t>
            </a:r>
            <a:r>
              <a:rPr lang="en-US" dirty="0" err="1"/>
              <a:t>réteg</a:t>
            </a:r>
            <a:r>
              <a:rPr lang="en-US" dirty="0"/>
              <a:t> </a:t>
            </a:r>
            <a:r>
              <a:rPr lang="en-US" dirty="0" err="1"/>
              <a:t>nagyjából</a:t>
            </a:r>
            <a:r>
              <a:rPr lang="en-US" dirty="0"/>
              <a:t> 33M </a:t>
            </a:r>
            <a:r>
              <a:rPr lang="en-US" dirty="0" err="1"/>
              <a:t>paraméter</a:t>
            </a:r>
            <a:r>
              <a:rPr lang="en-US" dirty="0"/>
              <a:t>.</a:t>
            </a:r>
            <a:endParaRPr lang="en-US" b="1" dirty="0"/>
          </a:p>
          <a:p>
            <a:r>
              <a:rPr lang="en-US" dirty="0"/>
              <a:t>A BERT-large transformer </a:t>
            </a:r>
            <a:r>
              <a:rPr lang="en-US" err="1"/>
              <a:t>rétegekből</a:t>
            </a:r>
            <a:r>
              <a:rPr lang="en-US" dirty="0"/>
              <a:t> </a:t>
            </a:r>
            <a:r>
              <a:rPr lang="en-US" err="1"/>
              <a:t>áll</a:t>
            </a:r>
            <a:r>
              <a:rPr lang="en-US" dirty="0"/>
              <a:t>. Egy </a:t>
            </a:r>
            <a:r>
              <a:rPr lang="en-US" err="1"/>
              <a:t>ilyen</a:t>
            </a:r>
            <a:r>
              <a:rPr lang="en-US" dirty="0"/>
              <a:t> encoder transformer </a:t>
            </a:r>
            <a:r>
              <a:rPr lang="en-US" err="1"/>
              <a:t>réteg</a:t>
            </a:r>
            <a:r>
              <a:rPr lang="en-US" dirty="0"/>
              <a:t> </a:t>
            </a:r>
            <a:r>
              <a:rPr lang="en-US" dirty="0">
                <a:ea typeface="+mn-lt"/>
                <a:cs typeface="+mn-lt"/>
              </a:rPr>
              <a:t>12,592,128 </a:t>
            </a:r>
            <a:r>
              <a:rPr lang="en-US" dirty="0"/>
              <a:t> </a:t>
            </a:r>
            <a:r>
              <a:rPr lang="en-US" err="1"/>
              <a:t>paramétert</a:t>
            </a:r>
            <a:r>
              <a:rPr lang="en-US" dirty="0"/>
              <a:t> </a:t>
            </a:r>
            <a:r>
              <a:rPr lang="en-US" err="1"/>
              <a:t>tartalmaz</a:t>
            </a:r>
            <a:r>
              <a:rPr lang="en-US" dirty="0"/>
              <a:t>. </a:t>
            </a:r>
            <a:r>
              <a:rPr lang="en-US" err="1"/>
              <a:t>Ebből</a:t>
            </a:r>
            <a:r>
              <a:rPr lang="en-US" dirty="0"/>
              <a:t> van benne 24 </a:t>
            </a:r>
            <a:r>
              <a:rPr lang="en-US" err="1"/>
              <a:t>darab</a:t>
            </a:r>
            <a:r>
              <a:rPr lang="en-US" dirty="0"/>
              <a:t>.</a:t>
            </a:r>
            <a:endParaRPr lang="en-US"/>
          </a:p>
          <a:p>
            <a:r>
              <a:rPr lang="en-US" err="1">
                <a:ea typeface="+mn-lt"/>
                <a:cs typeface="+mn-lt"/>
              </a:rPr>
              <a:t>Összesen</a:t>
            </a:r>
            <a:r>
              <a:rPr lang="en-US" dirty="0">
                <a:ea typeface="+mn-lt"/>
                <a:cs typeface="+mn-lt"/>
              </a:rPr>
              <a:t> 302,211,072</a:t>
            </a:r>
          </a:p>
          <a:p>
            <a:r>
              <a:rPr lang="en-US" dirty="0"/>
              <a:t>A pooler </a:t>
            </a:r>
            <a:r>
              <a:rPr lang="en-US" err="1"/>
              <a:t>réteg</a:t>
            </a:r>
            <a:r>
              <a:rPr lang="en-US" dirty="0"/>
              <a:t> is </a:t>
            </a:r>
            <a:r>
              <a:rPr lang="en-US" err="1"/>
              <a:t>több</a:t>
            </a:r>
            <a:r>
              <a:rPr lang="en-US" dirty="0"/>
              <a:t>, mint 1M </a:t>
            </a:r>
            <a:r>
              <a:rPr lang="en-US" err="1"/>
              <a:t>paramétert</a:t>
            </a:r>
            <a:r>
              <a:rPr lang="en-US" dirty="0"/>
              <a:t> </a:t>
            </a:r>
            <a:r>
              <a:rPr lang="en-US" err="1"/>
              <a:t>tartalmaz</a:t>
            </a:r>
            <a:r>
              <a:rPr lang="en-US" dirty="0"/>
              <a:t>.</a:t>
            </a:r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20558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TF00001243</Template>
  <TotalTime>0</TotalTime>
  <Words>91</Words>
  <Application>Microsoft Office PowerPoint</Application>
  <PresentationFormat>Szélesvásznú</PresentationFormat>
  <Paragraphs>56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 Boardroom</vt:lpstr>
      <vt:lpstr>S-O-T-A deep learning modellek tanítása Azure környezetben</vt:lpstr>
      <vt:lpstr>Cél</vt:lpstr>
      <vt:lpstr>A BERT-large modell előállításának  feltételei</vt:lpstr>
      <vt:lpstr>Hardver környezet </vt:lpstr>
      <vt:lpstr>Szoftver környezet</vt:lpstr>
      <vt:lpstr>Magyar BERT-large modell tanítása</vt:lpstr>
      <vt:lpstr>Mekkora ez a modell?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student</dc:creator>
  <cp:lastModifiedBy>Windows User</cp:lastModifiedBy>
  <cp:revision>593</cp:revision>
  <dcterms:created xsi:type="dcterms:W3CDTF">2020-09-02T05:20:34Z</dcterms:created>
  <dcterms:modified xsi:type="dcterms:W3CDTF">2020-11-12T14:49:59Z</dcterms:modified>
</cp:coreProperties>
</file>