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65" r:id="rId5"/>
    <p:sldId id="267" r:id="rId6"/>
    <p:sldId id="268" r:id="rId7"/>
    <p:sldId id="269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85CE-60FC-4FB4-A49C-AEEA03A4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22063-FFBF-4AC2-ADFD-97EF10159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502E-4470-40FA-9480-949E1850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520C-FA2C-4E07-AE5F-5FB6B4EF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C8FFB-2979-488B-A0B5-8278FC40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D5BB-E0C4-41E1-9EDB-DBEF9AD0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C68C6-1306-4586-BE3B-EBE8D862B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C4CCA-7A59-4099-942E-0E34A292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295F3-0444-4453-9C02-B083DF5F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6A58E-4420-4C08-BE81-572FD4ED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9EBA9-B32D-4907-9AFC-227C97DAC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82EBF-DA39-4198-AB28-233D2259B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4B655-925E-48EB-B384-2233A545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C75E3-18DD-4003-A6CA-F95AA984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5F8BC-5556-40EF-AFCD-6CECF555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8F07-F4F0-496E-B5F1-F1148AB9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AC3A-AE30-4EDD-8E41-D258132E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85DE4-7267-4A6C-B9F7-B3759825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C127-AF5D-4CE2-8377-BB01670F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7050F-8FEA-4FC8-AB93-2EC9E0A1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95AF-C846-4F05-AAD9-A12E4F3C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8BC1E-D28C-409B-B13B-24DE9CF5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FFE54-6C39-4A6A-A70D-DFBD02CA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168BD-77D6-4C06-82F5-14EDD037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BED2E-760B-4F77-B47F-2E9F5B6A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B3F0-BFB1-43C9-8B69-D5BE2FF4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1138-8476-4D70-9CD8-22A891EBB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43873-986F-41CD-9ECB-EE40B9042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62BB3-5472-4159-8990-95F70961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72A9D-3AE7-4D8C-8FA1-07509476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416F8-D6DC-491A-8FFB-42CEB564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A85A-B70E-4DDC-AFB9-3526D375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465A4-5022-4CD4-AD89-9DE97E837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8E323-D194-435E-8E4F-C6D174DF4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2AB8A-AA68-4EFE-80A0-92E4AA184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1D8F2-F32B-4E0E-81AA-745F52897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EC3E9-B309-4F72-8B97-640F330B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ED55A-38BD-4B09-8785-65D94151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DA808-8663-409C-BEC6-63EC5F4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B74B-E7FE-4616-B766-158265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236DD-A1CC-4534-AE7E-E86A85DF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49E1C-5282-4C5D-BE6F-4F71A5F3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87392-B8F5-4E56-8320-9CB728FD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2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132A2-8D8D-4741-A36F-43250D17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D2DD9-DF2D-44DD-A7F3-562D1A64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FB10-2CA7-40E4-B0FC-91155EA1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32AA-5C3C-4B81-B514-AA2E1E73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3ADEC-9212-438B-BBEA-29814C35D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6B038-F7A0-492E-A7F5-B27B7E96C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EB050-7E88-4D6A-BE25-5758C360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27E15-DC63-4E3A-AE53-29D749DE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72B50-149D-4795-A2B1-07E7657B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4B87-4354-4E79-986B-017B63ED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6BB51-890D-4DC6-91CE-2011244D7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CD78B-5E31-4362-9889-90C4E92FB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2E3E4-5B88-4631-815D-18A79DDA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49CCB-4E79-461A-B6E2-EBB5335B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5F79E-8997-48F6-8A66-38AB4220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183F9-6D9A-46F5-9337-DB3BF010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AEDF-E6AB-47CD-B355-FE051841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81C39-DE3F-44B3-B251-D14F4A1B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3127-F7FB-4860-A450-F12D9DBB0E6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5253-6F87-4378-9360-206858C43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BF37C-7305-4DDB-8D6D-73A0092E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8A2D-C59B-4DAE-836F-8B6DD63B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Dropbox\_publications\talks\2018_Group_report\a-gonogo_headfixed.mov" TargetMode="External"/><Relationship Id="rId1" Type="http://schemas.microsoft.com/office/2007/relationships/media" Target="file:///D:\Dropbox\_publications\talks\2018_Group_report\a-gonogo_headfixed.mo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DE3E07-44AD-48AD-BC4A-A492BB1FECF5}"/>
              </a:ext>
            </a:extLst>
          </p:cNvPr>
          <p:cNvSpPr txBox="1"/>
          <p:nvPr/>
        </p:nvSpPr>
        <p:spPr>
          <a:xfrm>
            <a:off x="76200" y="5507916"/>
            <a:ext cx="30480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Hangya Bal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Lend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Rendszer-neurobiológia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Kutatócsoport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Kísérleti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Orvostudományi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Kutatóintézet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65267-18AC-4EAA-89FB-6B4EF39E22A3}"/>
              </a:ext>
            </a:extLst>
          </p:cNvPr>
          <p:cNvSpPr txBox="1"/>
          <p:nvPr/>
        </p:nvSpPr>
        <p:spPr>
          <a:xfrm>
            <a:off x="10371909" y="6154247"/>
            <a:ext cx="174171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MILAB,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black, white, photo, sitting&#10;&#10;Description automatically generated">
            <a:extLst>
              <a:ext uri="{FF2B5EF4-FFF2-40B4-BE49-F238E27FC236}">
                <a16:creationId xmlns:a16="http://schemas.microsoft.com/office/drawing/2014/main" id="{9ADD998A-E3FD-4D1D-8D5A-02438C53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09" y="118978"/>
            <a:ext cx="1741714" cy="1741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B08BE-AA62-4B15-B09C-78CAB0A2488D}"/>
              </a:ext>
            </a:extLst>
          </p:cNvPr>
          <p:cNvSpPr txBox="1"/>
          <p:nvPr/>
        </p:nvSpPr>
        <p:spPr>
          <a:xfrm>
            <a:off x="2760327" y="1442680"/>
            <a:ext cx="6671345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Agyi </a:t>
            </a:r>
            <a:r>
              <a:rPr kumimoji="0" lang="hu-H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génexpressziós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mintázatok elemzése </a:t>
            </a:r>
            <a:r>
              <a:rPr kumimoji="0" lang="hu-H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mRNS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és elektrofiziológiai adatok alapján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92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38CF7532-4478-4E49-9C39-CD4518BA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1045" y="3300948"/>
            <a:ext cx="2057400" cy="1460397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E80095-BFA1-4BD7-B457-18155A07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985" y="2521032"/>
            <a:ext cx="3485378" cy="2240313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74BAC3B-E406-4D55-A4A8-7AFF4A716919}"/>
              </a:ext>
            </a:extLst>
          </p:cNvPr>
          <p:cNvGrpSpPr/>
          <p:nvPr/>
        </p:nvGrpSpPr>
        <p:grpSpPr>
          <a:xfrm>
            <a:off x="7122904" y="2625197"/>
            <a:ext cx="4354176" cy="2272969"/>
            <a:chOff x="3786351" y="362605"/>
            <a:chExt cx="4914900" cy="25562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B8E982-0D70-4054-A83C-0D28BF6DAD07}"/>
                </a:ext>
              </a:extLst>
            </p:cNvPr>
            <p:cNvSpPr txBox="1"/>
            <p:nvPr/>
          </p:nvSpPr>
          <p:spPr>
            <a:xfrm>
              <a:off x="3786351" y="362605"/>
              <a:ext cx="2053590" cy="34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u="sng" dirty="0">
                  <a:solidFill>
                    <a:schemeClr val="accent2"/>
                  </a:solidFill>
                </a:rPr>
                <a:t>Normal function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DADAEC-C63C-412C-AA7F-A15777AE1DB1}"/>
                </a:ext>
              </a:extLst>
            </p:cNvPr>
            <p:cNvSpPr txBox="1"/>
            <p:nvPr/>
          </p:nvSpPr>
          <p:spPr>
            <a:xfrm>
              <a:off x="3835881" y="680519"/>
              <a:ext cx="21412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2"/>
                  </a:solidFill>
                </a:rPr>
                <a:t>Arousal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2"/>
                  </a:solidFill>
                </a:rPr>
                <a:t>Attention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2"/>
                  </a:solidFill>
                </a:rPr>
                <a:t>Learning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2"/>
                  </a:solidFill>
                </a:rPr>
                <a:t>Consciousness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A48B69-3CB4-4D2D-9B83-CE56AE9A3B39}"/>
                </a:ext>
              </a:extLst>
            </p:cNvPr>
            <p:cNvSpPr txBox="1"/>
            <p:nvPr/>
          </p:nvSpPr>
          <p:spPr>
            <a:xfrm>
              <a:off x="3835881" y="1770353"/>
              <a:ext cx="4865370" cy="34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u="sng" dirty="0">
                  <a:solidFill>
                    <a:schemeClr val="accent2"/>
                  </a:solidFill>
                </a:rPr>
                <a:t>Dysfunction </a:t>
              </a:r>
              <a:r>
                <a:rPr lang="en-GB" sz="1400" dirty="0">
                  <a:solidFill>
                    <a:schemeClr val="accent2"/>
                  </a:solidFill>
                </a:rPr>
                <a:t>– neurodegenerative dementias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C92387-3A05-4DB2-B889-3FA243E42A08}"/>
                </a:ext>
              </a:extLst>
            </p:cNvPr>
            <p:cNvSpPr txBox="1"/>
            <p:nvPr/>
          </p:nvSpPr>
          <p:spPr>
            <a:xfrm>
              <a:off x="3835881" y="2088128"/>
              <a:ext cx="3566575" cy="83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2"/>
                  </a:solidFill>
                </a:rPr>
                <a:t>Alzheimer’s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2"/>
                  </a:solidFill>
                </a:rPr>
                <a:t>Parkinson’s dementia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2"/>
                  </a:solidFill>
                </a:rPr>
                <a:t>Age-related cognitive decline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89A747-27F0-4444-B2CD-AE969CEBD636}"/>
              </a:ext>
            </a:extLst>
          </p:cNvPr>
          <p:cNvSpPr txBox="1"/>
          <p:nvPr/>
        </p:nvSpPr>
        <p:spPr>
          <a:xfrm>
            <a:off x="121630" y="70652"/>
            <a:ext cx="120094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basal forebrain cholinergic system</a:t>
            </a:r>
          </a:p>
        </p:txBody>
      </p:sp>
    </p:spTree>
    <p:extLst>
      <p:ext uri="{BB962C8B-B14F-4D97-AF65-F5344CB8AC3E}">
        <p14:creationId xmlns:p14="http://schemas.microsoft.com/office/powerpoint/2010/main" val="15924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-gonogo_headfixed.mov">
            <a:hlinkClick r:id="" action="ppaction://media"/>
            <a:extLst>
              <a:ext uri="{FF2B5EF4-FFF2-40B4-BE49-F238E27FC236}">
                <a16:creationId xmlns:a16="http://schemas.microsoft.com/office/drawing/2014/main" id="{1676BEF2-82A0-43EB-A683-7E27746D99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9212" y="2043032"/>
            <a:ext cx="3477283" cy="2607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7FE11-63BB-43C4-BCB4-A892197CA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81" y="1610219"/>
            <a:ext cx="4932219" cy="4924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FAC2B-AEAE-4113-929E-1D20A484650A}"/>
              </a:ext>
            </a:extLst>
          </p:cNvPr>
          <p:cNvSpPr txBox="1"/>
          <p:nvPr/>
        </p:nvSpPr>
        <p:spPr>
          <a:xfrm>
            <a:off x="9411062" y="963888"/>
            <a:ext cx="17273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ChAT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US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ChETA-eYFP</a:t>
            </a:r>
            <a:endParaRPr lang="en-US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DD6B7-C596-46C9-A1BC-226A788C5997}"/>
              </a:ext>
            </a:extLst>
          </p:cNvPr>
          <p:cNvSpPr txBox="1"/>
          <p:nvPr/>
        </p:nvSpPr>
        <p:spPr>
          <a:xfrm>
            <a:off x="121630" y="70652"/>
            <a:ext cx="120094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Studying</a:t>
            </a:r>
            <a:r>
              <a:rPr lang="en-US" sz="4000" dirty="0">
                <a:solidFill>
                  <a:srgbClr val="E7E6E6"/>
                </a:solidFill>
                <a:latin typeface="Calibri" panose="020F0502020204030204"/>
              </a:rPr>
              <a:t> mouse brain cells during learning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9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6E85F9-5BB2-41C1-A912-67992B548E87}"/>
              </a:ext>
            </a:extLst>
          </p:cNvPr>
          <p:cNvSpPr txBox="1"/>
          <p:nvPr/>
        </p:nvSpPr>
        <p:spPr>
          <a:xfrm>
            <a:off x="121630" y="70652"/>
            <a:ext cx="120094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types of cholinergic neurons</a:t>
            </a:r>
          </a:p>
        </p:txBody>
      </p:sp>
      <p:pic>
        <p:nvPicPr>
          <p:cNvPr id="5" name="Picture 4" descr="C:\Users\laszlovszky.tamas\Downloads\cosyne_abstract_in_vitro.png">
            <a:extLst>
              <a:ext uri="{FF2B5EF4-FFF2-40B4-BE49-F238E27FC236}">
                <a16:creationId xmlns:a16="http://schemas.microsoft.com/office/drawing/2014/main" id="{F34E5691-C1DE-49F3-9C46-4CF7AC10E05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" b="7790"/>
          <a:stretch/>
        </p:blipFill>
        <p:spPr bwMode="auto">
          <a:xfrm>
            <a:off x="388780" y="1149532"/>
            <a:ext cx="9364981" cy="47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D4F13-B907-4AE8-ACE1-04816D4F0949}"/>
              </a:ext>
            </a:extLst>
          </p:cNvPr>
          <p:cNvSpPr txBox="1"/>
          <p:nvPr/>
        </p:nvSpPr>
        <p:spPr>
          <a:xfrm>
            <a:off x="10624100" y="1331268"/>
            <a:ext cx="1637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C87E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C87E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C87E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niel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C87E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C87E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Schlingloff</a:t>
            </a:r>
            <a:endParaRPr kumimoji="0" lang="hu-HU" sz="1300" b="0" i="0" u="none" strike="noStrike" kern="1200" cap="none" spc="0" normalizeH="0" baseline="0" noProof="0" dirty="0">
              <a:ln>
                <a:noFill/>
              </a:ln>
              <a:solidFill>
                <a:srgbClr val="C87E3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srgbClr val="C87E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Attila Gulyás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01F82-A90E-49F1-A849-BF1C36BA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754" y="0"/>
            <a:ext cx="1498246" cy="13312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4A41A95-EED9-407A-8A82-B55A71464281}"/>
              </a:ext>
            </a:extLst>
          </p:cNvPr>
          <p:cNvSpPr/>
          <p:nvPr/>
        </p:nvSpPr>
        <p:spPr>
          <a:xfrm>
            <a:off x="653302" y="5708468"/>
            <a:ext cx="901337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Early-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Late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firing cholinergic cells in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basal forebrain</a:t>
            </a:r>
          </a:p>
        </p:txBody>
      </p:sp>
    </p:spTree>
    <p:extLst>
      <p:ext uri="{BB962C8B-B14F-4D97-AF65-F5344CB8AC3E}">
        <p14:creationId xmlns:p14="http://schemas.microsoft.com/office/powerpoint/2010/main" val="32352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F16A4-8020-4208-ADE9-1A08D70E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6" y="2446630"/>
            <a:ext cx="8244304" cy="257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BEB6C1-559F-4BFC-BB00-2499E1ECB92D}"/>
              </a:ext>
            </a:extLst>
          </p:cNvPr>
          <p:cNvSpPr txBox="1"/>
          <p:nvPr/>
        </p:nvSpPr>
        <p:spPr>
          <a:xfrm>
            <a:off x="121630" y="70652"/>
            <a:ext cx="120094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Investigating mRNA expression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765DE-FCFC-479F-88FE-B496DE127090}"/>
              </a:ext>
            </a:extLst>
          </p:cNvPr>
          <p:cNvSpPr txBox="1"/>
          <p:nvPr/>
        </p:nvSpPr>
        <p:spPr>
          <a:xfrm>
            <a:off x="8941724" y="3155243"/>
            <a:ext cx="3079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Our dataset: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2"/>
                </a:solidFill>
              </a:rPr>
              <a:t>80+ single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2"/>
                </a:solidFill>
              </a:rPr>
              <a:t>30+ electrophysiological features (for each cell)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2"/>
                </a:solidFill>
              </a:rPr>
              <a:t>11000+ genes (expression levels for each cell)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297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7C9C10-612D-4C82-97CE-0B7B0376AC45}"/>
              </a:ext>
            </a:extLst>
          </p:cNvPr>
          <p:cNvSpPr txBox="1"/>
          <p:nvPr/>
        </p:nvSpPr>
        <p:spPr>
          <a:xfrm>
            <a:off x="121630" y="70652"/>
            <a:ext cx="120094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Dimensionality reduction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C7A76-094C-4F52-AD2F-D385A4660684}"/>
              </a:ext>
            </a:extLst>
          </p:cNvPr>
          <p:cNvSpPr txBox="1"/>
          <p:nvPr/>
        </p:nvSpPr>
        <p:spPr>
          <a:xfrm>
            <a:off x="850085" y="1845628"/>
            <a:ext cx="167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T-distributed Stochastic Neighbour Embedding (t-SNE)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064F6-FE6D-4970-96AF-97931D24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65" y="1667572"/>
            <a:ext cx="3635577" cy="142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312099-8D08-4238-9739-580E0AD2CA5C}"/>
              </a:ext>
            </a:extLst>
          </p:cNvPr>
          <p:cNvSpPr/>
          <p:nvPr/>
        </p:nvSpPr>
        <p:spPr>
          <a:xfrm>
            <a:off x="4573331" y="2847323"/>
            <a:ext cx="1376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/>
              <a:t>Tasic</a:t>
            </a:r>
            <a:r>
              <a:rPr lang="en-GB" sz="1200" dirty="0"/>
              <a:t>, 2018,</a:t>
            </a:r>
            <a:r>
              <a:rPr lang="en-GB" sz="1200" baseline="0" dirty="0"/>
              <a:t> Nature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930B9-D9E7-4650-B3B1-CD22982B6080}"/>
              </a:ext>
            </a:extLst>
          </p:cNvPr>
          <p:cNvSpPr txBox="1"/>
          <p:nvPr/>
        </p:nvSpPr>
        <p:spPr>
          <a:xfrm>
            <a:off x="1560816" y="4735383"/>
            <a:ext cx="1476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Uniform Manifold Approximation and Projection (UMAP)</a:t>
            </a:r>
          </a:p>
        </p:txBody>
      </p:sp>
      <p:pic>
        <p:nvPicPr>
          <p:cNvPr id="13" name="Picture 14" descr="Monocle">
            <a:extLst>
              <a:ext uri="{FF2B5EF4-FFF2-40B4-BE49-F238E27FC236}">
                <a16:creationId xmlns:a16="http://schemas.microsoft.com/office/drawing/2014/main" id="{0BABA971-32B3-4AE6-99E1-7D714E02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20" y="4269237"/>
            <a:ext cx="2221067" cy="16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E5E359-84E2-4384-8A5E-BCA244C10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364" y="2245570"/>
            <a:ext cx="4100414" cy="20236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9131D7-E81C-4C10-A7A2-9071119313E3}"/>
              </a:ext>
            </a:extLst>
          </p:cNvPr>
          <p:cNvSpPr txBox="1"/>
          <p:nvPr/>
        </p:nvSpPr>
        <p:spPr>
          <a:xfrm>
            <a:off x="8954871" y="4358051"/>
            <a:ext cx="167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accent2"/>
                </a:solidFill>
              </a:rPr>
              <a:t>DropViz</a:t>
            </a:r>
            <a:r>
              <a:rPr lang="en-GB" sz="1400" dirty="0">
                <a:solidFill>
                  <a:schemeClr val="accent2"/>
                </a:solidFill>
              </a:rPr>
              <a:t> dataset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427AC-F4F2-4E92-80BE-12B5E039E187}"/>
              </a:ext>
            </a:extLst>
          </p:cNvPr>
          <p:cNvSpPr/>
          <p:nvPr/>
        </p:nvSpPr>
        <p:spPr>
          <a:xfrm>
            <a:off x="10046668" y="4036645"/>
            <a:ext cx="1448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Saunders, 2018,</a:t>
            </a:r>
            <a:r>
              <a:rPr lang="en-GB" sz="1200" baseline="0" dirty="0"/>
              <a:t> Cell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63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0BEC1F84-AACA-42FF-9DED-E95EDAF8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0" y="2037941"/>
            <a:ext cx="5314950" cy="3095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3A16E-0BA0-40C1-B2F0-F31EF14A3AE3}"/>
              </a:ext>
            </a:extLst>
          </p:cNvPr>
          <p:cNvSpPr txBox="1"/>
          <p:nvPr/>
        </p:nvSpPr>
        <p:spPr>
          <a:xfrm>
            <a:off x="121630" y="70652"/>
            <a:ext cx="120094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E7E6E6"/>
                </a:solidFill>
                <a:latin typeface="Calibri" panose="020F0502020204030204"/>
              </a:rPr>
              <a:t>Classification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DC901-6721-4A84-861D-09BAAB92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041" y="1325921"/>
            <a:ext cx="4583061" cy="225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86131-AC92-4E0A-823A-AA5B2AB10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041" y="3853074"/>
            <a:ext cx="4570760" cy="20399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7B766C-7D37-4EE9-9265-F2B8BBC18CC7}"/>
              </a:ext>
            </a:extLst>
          </p:cNvPr>
          <p:cNvSpPr/>
          <p:nvPr/>
        </p:nvSpPr>
        <p:spPr>
          <a:xfrm>
            <a:off x="4552133" y="4907892"/>
            <a:ext cx="962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/>
              <a:t>Gergő</a:t>
            </a:r>
            <a:r>
              <a:rPr lang="en-GB" sz="1200" dirty="0"/>
              <a:t> </a:t>
            </a:r>
            <a:r>
              <a:rPr lang="en-GB" sz="1200" dirty="0" err="1"/>
              <a:t>Szabó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803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934513-C3EF-49DF-A0B5-5B0B95CE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7145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endulet program logo">
            <a:extLst>
              <a:ext uri="{FF2B5EF4-FFF2-40B4-BE49-F238E27FC236}">
                <a16:creationId xmlns:a16="http://schemas.microsoft.com/office/drawing/2014/main" id="{6E35CC8C-B9E5-4235-B0ED-B95B3722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43500"/>
            <a:ext cx="2049051" cy="5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erc logo">
            <a:extLst>
              <a:ext uri="{FF2B5EF4-FFF2-40B4-BE49-F238E27FC236}">
                <a16:creationId xmlns:a16="http://schemas.microsoft.com/office/drawing/2014/main" id="{591FE0D3-DB05-4558-A04C-93CB09F5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75" y="6107179"/>
            <a:ext cx="695404" cy="6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kfih.gov.hu/site/img/nkfihicon.png">
            <a:extLst>
              <a:ext uri="{FF2B5EF4-FFF2-40B4-BE49-F238E27FC236}">
                <a16:creationId xmlns:a16="http://schemas.microsoft.com/office/drawing/2014/main" id="{66C6E286-FA3B-40EF-A0AB-32109CEA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791" y="6143375"/>
            <a:ext cx="572684" cy="5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F0C45C-6E10-4D9B-A5EF-2F7708663107}"/>
              </a:ext>
            </a:extLst>
          </p:cNvPr>
          <p:cNvSpPr txBox="1"/>
          <p:nvPr/>
        </p:nvSpPr>
        <p:spPr>
          <a:xfrm>
            <a:off x="457199" y="794888"/>
            <a:ext cx="30099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Katalin Lengyel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hu-H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Nicola Solari</a:t>
            </a:r>
          </a:p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Sergio Martinez-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Bellver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Konstantinos 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Lygdas</a:t>
            </a:r>
            <a:endParaRPr lang="hu-H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Panna 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Heged</a:t>
            </a:r>
            <a:r>
              <a:rPr lang="hu-HU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üs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Dániel</a:t>
            </a:r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Schlingloff</a:t>
            </a:r>
            <a:endParaRPr lang="hu-H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Bálint Király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hu-H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Márton </a:t>
            </a:r>
            <a:r>
              <a:rPr lang="hu-HU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Kajtor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Anna 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Velencei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Vivien Pill</a:t>
            </a:r>
            <a:r>
              <a:rPr lang="hu-H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á</a:t>
            </a:r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r</a:t>
            </a:r>
            <a:endParaRPr lang="hu-H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51F77-0130-40CB-A781-28086F6EEB42}"/>
              </a:ext>
            </a:extLst>
          </p:cNvPr>
          <p:cNvSpPr txBox="1"/>
          <p:nvPr/>
        </p:nvSpPr>
        <p:spPr>
          <a:xfrm>
            <a:off x="457199" y="35242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A541"/>
                </a:solidFill>
              </a:rPr>
              <a:t>hangyalab</a:t>
            </a:r>
            <a:endParaRPr lang="en-US" i="1" dirty="0">
              <a:solidFill>
                <a:srgbClr val="FFA54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9F9B2-333D-4717-8D97-38526B1BBEFD}"/>
              </a:ext>
            </a:extLst>
          </p:cNvPr>
          <p:cNvSpPr txBox="1"/>
          <p:nvPr/>
        </p:nvSpPr>
        <p:spPr>
          <a:xfrm>
            <a:off x="457199" y="4727668"/>
            <a:ext cx="93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A541"/>
                </a:solidFill>
              </a:rPr>
              <a:t>földylab</a:t>
            </a:r>
            <a:endParaRPr lang="en-US" i="1" dirty="0">
              <a:solidFill>
                <a:srgbClr val="FFA54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E06B1-78D6-4586-BBBB-A5C6169D7F15}"/>
              </a:ext>
            </a:extLst>
          </p:cNvPr>
          <p:cNvSpPr txBox="1"/>
          <p:nvPr/>
        </p:nvSpPr>
        <p:spPr>
          <a:xfrm>
            <a:off x="457199" y="5168265"/>
            <a:ext cx="4333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Lin Que</a:t>
            </a:r>
          </a:p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David 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Lukachevich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Tamas 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Lukachevich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Csaba </a:t>
            </a:r>
            <a:r>
              <a:rPr lang="en-US" sz="1600" dirty="0" err="1">
                <a:solidFill>
                  <a:schemeClr val="bg2"/>
                </a:solidFill>
                <a:latin typeface="Century Gothic" panose="020B0502020202020204" pitchFamily="34" charset="0"/>
              </a:rPr>
              <a:t>Földy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282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170</Words>
  <Application>Microsoft Office PowerPoint</Application>
  <PresentationFormat>Widescreen</PresentationFormat>
  <Paragraphs>50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Hangya Balázs</dc:creator>
  <cp:lastModifiedBy>Hangya Balázs</cp:lastModifiedBy>
  <cp:revision>10</cp:revision>
  <dcterms:created xsi:type="dcterms:W3CDTF">2020-11-23T07:50:56Z</dcterms:created>
  <dcterms:modified xsi:type="dcterms:W3CDTF">2020-11-23T10:50:54Z</dcterms:modified>
</cp:coreProperties>
</file>