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slideLayouts/slideLayout1.xml" ContentType="application/vnd.openxmlformats-officedocument.presentationml.slideLayout+xml"/>
  <Override PartName="/ppt/theme/theme55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6.xml" ContentType="application/vnd.openxmlformats-officedocument.theme+xml"/>
  <Override PartName="/ppt/theme/theme5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  <p:sldMasterId id="2147483684" r:id="rId37"/>
    <p:sldMasterId id="2147483685" r:id="rId38"/>
    <p:sldMasterId id="2147483686" r:id="rId39"/>
    <p:sldMasterId id="2147483687" r:id="rId40"/>
    <p:sldMasterId id="2147483688" r:id="rId41"/>
    <p:sldMasterId id="2147483689" r:id="rId42"/>
    <p:sldMasterId id="2147483690" r:id="rId43"/>
    <p:sldMasterId id="2147483691" r:id="rId44"/>
    <p:sldMasterId id="2147483692" r:id="rId45"/>
    <p:sldMasterId id="2147483693" r:id="rId46"/>
    <p:sldMasterId id="2147483694" r:id="rId47"/>
    <p:sldMasterId id="2147483695" r:id="rId48"/>
    <p:sldMasterId id="2147483696" r:id="rId49"/>
    <p:sldMasterId id="2147483697" r:id="rId50"/>
    <p:sldMasterId id="2147483698" r:id="rId51"/>
    <p:sldMasterId id="2147483699" r:id="rId52"/>
    <p:sldMasterId id="2147483700" r:id="rId53"/>
    <p:sldMasterId id="2147483701" r:id="rId54"/>
    <p:sldMasterId id="2147483702" r:id="rId55"/>
    <p:sldMasterId id="2147483704" r:id="rId56"/>
  </p:sldMasterIdLst>
  <p:notesMasterIdLst>
    <p:notesMasterId r:id="rId67"/>
  </p:notesMasterIdLst>
  <p:sldIdLst>
    <p:sldId id="256" r:id="rId57"/>
    <p:sldId id="257" r:id="rId58"/>
    <p:sldId id="258" r:id="rId59"/>
    <p:sldId id="259" r:id="rId60"/>
    <p:sldId id="260" r:id="rId61"/>
    <p:sldId id="261" r:id="rId62"/>
    <p:sldId id="262" r:id="rId63"/>
    <p:sldId id="263" r:id="rId64"/>
    <p:sldId id="264" r:id="rId65"/>
    <p:sldId id="265" r:id="rId66"/>
  </p:sldIdLst>
  <p:sldSz cx="12192000" cy="6858000"/>
  <p:notesSz cx="6669088" cy="97758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7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2.xml"/><Relationship Id="rId66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8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3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6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4.xml"/><Relationship Id="rId65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17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174" name="PlaceHolder 4"/>
          <p:cNvSpPr>
            <a:spLocks noGrp="1"/>
          </p:cNvSpPr>
          <p:nvPr>
            <p:ph type="dt" idx="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75" name="PlaceHolder 5"/>
          <p:cNvSpPr>
            <a:spLocks noGrp="1"/>
          </p:cNvSpPr>
          <p:nvPr>
            <p:ph type="ftr" idx="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76" name="PlaceHolder 6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0AB5F5E-FC6A-41B4-BE5A-13510CAF8618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857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1925" cy="3662363"/>
          </a:xfrm>
          <a:prstGeom prst="rect">
            <a:avLst/>
          </a:prstGeom>
          <a:ln w="0">
            <a:noFill/>
          </a:ln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889200" y="4643640"/>
            <a:ext cx="4888080" cy="439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ftr" idx="11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77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1925" cy="3662363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889200" y="4643640"/>
            <a:ext cx="4888080" cy="439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ftr" idx="12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260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1925" cy="3662363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889200" y="4643640"/>
            <a:ext cx="4888080" cy="439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ftr" idx="13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553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theme" Target="../theme/theme45.xml"/><Relationship Id="rId4" Type="http://schemas.openxmlformats.org/officeDocument/2006/relationships/image" Target="../media/image4.svg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theme" Target="../theme/theme46.xml"/><Relationship Id="rId4" Type="http://schemas.openxmlformats.org/officeDocument/2006/relationships/image" Target="../media/image4.sv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theme" Target="../theme/theme47.xml"/><Relationship Id="rId4" Type="http://schemas.openxmlformats.org/officeDocument/2006/relationships/image" Target="../media/image10.sv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theme" Target="../theme/theme48.xml"/><Relationship Id="rId4" Type="http://schemas.openxmlformats.org/officeDocument/2006/relationships/image" Target="../media/image10.svg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theme" Target="../theme/theme49.xml"/><Relationship Id="rId4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theme" Target="../theme/theme50.xml"/><Relationship Id="rId4" Type="http://schemas.openxmlformats.org/officeDocument/2006/relationships/image" Target="../media/image4.svg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theme" Target="../theme/theme51.xml"/><Relationship Id="rId4" Type="http://schemas.openxmlformats.org/officeDocument/2006/relationships/image" Target="../media/image10.svg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theme" Target="../theme/theme52.xml"/><Relationship Id="rId4" Type="http://schemas.openxmlformats.org/officeDocument/2006/relationships/image" Target="../media/image10.svg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theme" Target="../theme/theme53.xml"/><Relationship Id="rId4" Type="http://schemas.openxmlformats.org/officeDocument/2006/relationships/image" Target="../media/image4.svg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theme" Target="../theme/theme54.xml"/><Relationship Id="rId4" Type="http://schemas.openxmlformats.org/officeDocument/2006/relationships/image" Target="../media/image4.svg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theme" Target="../theme/theme56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EDBC22DC-712A-406B-87AE-AA51E355789B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Ábra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16200000">
            <a:off x="10094760" y="-246960"/>
            <a:ext cx="2512080" cy="2463840"/>
          </a:xfrm>
          <a:prstGeom prst="rect">
            <a:avLst/>
          </a:prstGeom>
          <a:ln w="0">
            <a:noFill/>
          </a:ln>
        </p:spPr>
      </p:pic>
      <p:pic>
        <p:nvPicPr>
          <p:cNvPr id="3" name="Ábra 1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19D59BB2-9800-4CE0-BB13-AAF8A9749E9B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" name="Ábra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16200000">
            <a:off x="10094760" y="-246960"/>
            <a:ext cx="2512080" cy="2463840"/>
          </a:xfrm>
          <a:prstGeom prst="rect">
            <a:avLst/>
          </a:prstGeom>
          <a:ln w="0">
            <a:noFill/>
          </a:ln>
        </p:spPr>
      </p:pic>
      <p:pic>
        <p:nvPicPr>
          <p:cNvPr id="41" name="Ábra 1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  <p:sp>
        <p:nvSpPr>
          <p:cNvPr id="42" name="Szövegdoboz 7"/>
          <p:cNvSpPr/>
          <p:nvPr/>
        </p:nvSpPr>
        <p:spPr>
          <a:xfrm>
            <a:off x="2944440" y="3204720"/>
            <a:ext cx="6164640" cy="4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fld id="{33C7097D-BCC8-4749-A4E6-B6F8851D8A62}" type="slidenum">
              <a:rPr lang="hu-HU" sz="1800" b="0" strike="noStrike" spc="-1">
                <a:solidFill>
                  <a:srgbClr val="00444B"/>
                </a:solidFill>
                <a:latin typeface="Montserrat"/>
                <a:ea typeface="Montserrat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08654E19-5336-43B9-8BA0-FAC72B5FAF4F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Ábra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16200000">
            <a:off x="10094760" y="-246960"/>
            <a:ext cx="2512080" cy="2463840"/>
          </a:xfrm>
          <a:prstGeom prst="rect">
            <a:avLst/>
          </a:prstGeom>
          <a:ln w="0">
            <a:noFill/>
          </a:ln>
        </p:spPr>
      </p:pic>
      <p:pic>
        <p:nvPicPr>
          <p:cNvPr id="46" name="Ábra 1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9F139DD7-2C4F-40B7-A0BE-60E8F79B4C03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EE8BC9E2-58B6-46E2-8715-76A3D0F52113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F5F9A66B-D3C6-49F8-9EB4-75A74E01E613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  <p:sp>
        <p:nvSpPr>
          <p:cNvPr id="56" name="Szövegdoboz 7"/>
          <p:cNvSpPr/>
          <p:nvPr/>
        </p:nvSpPr>
        <p:spPr>
          <a:xfrm>
            <a:off x="2944440" y="3204720"/>
            <a:ext cx="6164640" cy="4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fld id="{1F807009-6B43-4D9B-98AA-AC71CB8D6CD7}" type="slidenum">
              <a:rPr lang="hu-HU" sz="1800" b="0" strike="noStrike" spc="-1">
                <a:solidFill>
                  <a:srgbClr val="00444B"/>
                </a:solidFill>
                <a:latin typeface="Montserrat"/>
                <a:ea typeface="Montserrat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B2D92617-4D8C-489C-803F-BFCC61B9308A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AB6F105F-8E3E-40A2-8599-EA66CAAB31EC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A1687176-AE72-4816-B08F-5311F037B8A0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sldNum" idx="3"/>
          </p:nvPr>
        </p:nvSpPr>
        <p:spPr>
          <a:xfrm>
            <a:off x="12192120" y="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85903AD8-538A-4B5E-A4F9-CAF6D6684C01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3C5C13B0-A9C7-4C06-A77D-37CAD396BEE6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DFE136FF-A6F1-478E-948E-A1CD9F75A1D2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5DC7D267-5142-45B9-83FC-B1E0E0750901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Ábra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16200000">
            <a:off x="10094760" y="-246960"/>
            <a:ext cx="2512080" cy="2463840"/>
          </a:xfrm>
          <a:prstGeom prst="rect">
            <a:avLst/>
          </a:prstGeom>
          <a:ln w="0">
            <a:noFill/>
          </a:ln>
        </p:spPr>
      </p:pic>
      <p:pic>
        <p:nvPicPr>
          <p:cNvPr id="7" name="Ábra 1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D36A7206-5558-48EF-9E70-4ED800BFD886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B50C6758-325B-4099-8C37-93001A85009B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90C0976C-266C-426A-ACEF-B0AA2AED98D2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sldNum" idx="4"/>
          </p:nvPr>
        </p:nvSpPr>
        <p:spPr>
          <a:xfrm>
            <a:off x="10650240" y="6557400"/>
            <a:ext cx="1023480" cy="18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BE8C517E-C0E0-4CB4-B90D-E87B68D51427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57B196D0-0ED0-461B-87E1-10608EFEFBD4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FBB35967-E6EF-41B4-9C98-52D37CDD66CF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1FEB8EDD-046A-4E52-9FBB-E2A2E349D4F5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Ábra 8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Ábra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936360" y="5861880"/>
            <a:ext cx="1726560" cy="399960"/>
          </a:xfrm>
          <a:prstGeom prst="rect">
            <a:avLst/>
          </a:prstGeom>
          <a:ln w="0">
            <a:noFill/>
          </a:ln>
        </p:spPr>
      </p:pic>
      <p:sp>
        <p:nvSpPr>
          <p:cNvPr id="94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DB297A3D-FBBD-4A23-BF52-9D96BB46E015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Ábra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936360" y="5861880"/>
            <a:ext cx="1726560" cy="399960"/>
          </a:xfrm>
          <a:prstGeom prst="rect">
            <a:avLst/>
          </a:prstGeom>
          <a:ln w="0">
            <a:noFill/>
          </a:ln>
        </p:spPr>
      </p:pic>
      <p:sp>
        <p:nvSpPr>
          <p:cNvPr id="97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7C35187E-0631-4A2A-AFF9-BFE6D07BC6C5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Ábra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936360" y="5861880"/>
            <a:ext cx="1726560" cy="399960"/>
          </a:xfrm>
          <a:prstGeom prst="rect">
            <a:avLst/>
          </a:prstGeom>
          <a:ln w="0">
            <a:noFill/>
          </a:ln>
        </p:spPr>
      </p:pic>
      <p:sp>
        <p:nvSpPr>
          <p:cNvPr id="100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4AF57B75-A87A-4954-887C-2155B2C75766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Ábra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936360" y="5861880"/>
            <a:ext cx="1726560" cy="399960"/>
          </a:xfrm>
          <a:prstGeom prst="rect">
            <a:avLst/>
          </a:prstGeom>
          <a:ln w="0">
            <a:noFill/>
          </a:ln>
        </p:spPr>
      </p:pic>
      <p:sp>
        <p:nvSpPr>
          <p:cNvPr id="103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B06BC922-E6BA-4CA1-8016-79BF5A3DDC2E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E2A677DB-6B8C-4D47-9594-2ACDBECFF217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Ábra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16200000">
            <a:off x="10094760" y="-246960"/>
            <a:ext cx="2512080" cy="2463840"/>
          </a:xfrm>
          <a:prstGeom prst="rect">
            <a:avLst/>
          </a:prstGeom>
          <a:ln w="0">
            <a:noFill/>
          </a:ln>
        </p:spPr>
      </p:pic>
      <p:pic>
        <p:nvPicPr>
          <p:cNvPr id="11" name="Ábra 1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sldNum" idx="1"/>
          </p:nvPr>
        </p:nvSpPr>
        <p:spPr>
          <a:xfrm>
            <a:off x="12192120" y="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DC6D8424-D66F-415D-BDEF-58FA2CBA90FF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Ábra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936360" y="5861880"/>
            <a:ext cx="1726560" cy="399960"/>
          </a:xfrm>
          <a:prstGeom prst="rect">
            <a:avLst/>
          </a:prstGeom>
          <a:ln w="0">
            <a:noFill/>
          </a:ln>
        </p:spPr>
      </p:pic>
      <p:sp>
        <p:nvSpPr>
          <p:cNvPr id="106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6D089F0A-8062-4E5F-BF47-9F579DC728A4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sldNum" idx="5"/>
          </p:nvPr>
        </p:nvSpPr>
        <p:spPr>
          <a:xfrm>
            <a:off x="10650240" y="6557400"/>
            <a:ext cx="1023480" cy="18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900991B5-9C27-46B2-8CD5-9DC2CE3C0A64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Ábra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936360" y="5861880"/>
            <a:ext cx="1726560" cy="399960"/>
          </a:xfrm>
          <a:prstGeom prst="rect">
            <a:avLst/>
          </a:prstGeom>
          <a:ln w="0">
            <a:noFill/>
          </a:ln>
        </p:spPr>
      </p:pic>
      <p:sp>
        <p:nvSpPr>
          <p:cNvPr id="110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D3538C21-A0FB-4FB9-9C66-B522CCE0B7B3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Ábra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936360" y="5861880"/>
            <a:ext cx="1726560" cy="399960"/>
          </a:xfrm>
          <a:prstGeom prst="rect">
            <a:avLst/>
          </a:prstGeom>
          <a:ln w="0">
            <a:noFill/>
          </a:ln>
        </p:spPr>
      </p:pic>
      <p:sp>
        <p:nvSpPr>
          <p:cNvPr id="113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F6F5A551-C34B-4EA4-8408-8F6D5DAC746A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83659004-6A39-4737-928A-39FB3891FDDE}" type="slidenum"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Ábra 1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E33D2C82-B2D5-44D4-B1B7-6710B4575B5C}" type="slidenum"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Ábra 1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B3EF1581-DE03-4156-9313-A2AE1A8CEE43}" type="slidenum"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Ábra 1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A772BACB-E2D4-446A-AD76-FBD627960E6C}" type="slidenum"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Ábra 1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sldNum" idx="6"/>
          </p:nvPr>
        </p:nvSpPr>
        <p:spPr>
          <a:xfrm>
            <a:off x="12192120" y="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b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7A209AE8-E2A9-4FB5-9F89-64CDD34895E5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D8A3E292-EE9D-4BE6-A22A-400574A39D2F}" type="slidenum"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Ábra 1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7F3FACDD-E094-49A0-A2FD-A0D723B8B056}" type="slidenum"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Ábra 1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5C073BB5-C5A5-4DE3-A901-FA9CD8446B94}" type="slidenum"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Ábra 1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4071F6B3-4DD2-4274-99F9-4F59625B63B1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Ábra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16200000">
            <a:off x="10094760" y="-246960"/>
            <a:ext cx="2512080" cy="2463840"/>
          </a:xfrm>
          <a:prstGeom prst="rect">
            <a:avLst/>
          </a:prstGeom>
          <a:ln w="0">
            <a:noFill/>
          </a:ln>
        </p:spPr>
      </p:pic>
      <p:pic>
        <p:nvPicPr>
          <p:cNvPr id="16" name="Ábra 1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E7FECE17-05FF-4304-8BF3-803F418EB707}" type="slidenum"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Ábra 1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239F152E-A9C8-4CD1-8E9B-5A7785294A71}" type="slidenum"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Ábra 1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  <p:sp>
        <p:nvSpPr>
          <p:cNvPr id="142" name="PlaceHolder 1"/>
          <p:cNvSpPr>
            <a:spLocks noGrp="1"/>
          </p:cNvSpPr>
          <p:nvPr>
            <p:ph type="sldNum" idx="7"/>
          </p:nvPr>
        </p:nvSpPr>
        <p:spPr>
          <a:xfrm>
            <a:off x="10650240" y="6557400"/>
            <a:ext cx="1023480" cy="18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BBA8AF92-6709-4333-9334-98FFD72E9394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C0E175F1-275C-437E-A774-96CF8CABC0C5}" type="slidenum"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Ábra 1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E85A0FFC-AB66-44F9-905C-184D9E4207C0}" type="slidenum"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Ábra 1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E71C73FB-6533-4A6E-8C33-653E6C13E35B}" type="slidenum">
              <a:rPr lang="hu-HU" sz="1400" b="0" strike="noStrike" spc="-1">
                <a:solidFill>
                  <a:schemeClr val="dk1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Ábra 10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  <p:sp>
        <p:nvSpPr>
          <p:cNvPr id="152" name="Szövegdoboz 7"/>
          <p:cNvSpPr/>
          <p:nvPr/>
        </p:nvSpPr>
        <p:spPr>
          <a:xfrm>
            <a:off x="2944440" y="3204720"/>
            <a:ext cx="6164640" cy="4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fld id="{35AC22D6-D0BC-4FE2-AB84-12FAC31874FF}" type="slidenum">
              <a:rPr lang="hu-HU" sz="1800" b="0" strike="noStrike" spc="-1">
                <a:solidFill>
                  <a:srgbClr val="00444B"/>
                </a:solidFill>
                <a:latin typeface="Montserrat"/>
                <a:ea typeface="Montserrat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Ábra 4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Ábra 4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Ábra 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734400" y="5718600"/>
            <a:ext cx="2454840" cy="741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Ábra 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734400" y="5718600"/>
            <a:ext cx="2454840" cy="741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Ábra 5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6828B33B-D956-4B61-96B7-72DA55E2EC22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" name="Ábra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16200000">
            <a:off x="10094760" y="-246960"/>
            <a:ext cx="2512080" cy="2463840"/>
          </a:xfrm>
          <a:prstGeom prst="rect">
            <a:avLst/>
          </a:prstGeom>
          <a:ln w="0">
            <a:noFill/>
          </a:ln>
        </p:spPr>
      </p:pic>
      <p:pic>
        <p:nvPicPr>
          <p:cNvPr id="20" name="Ábra 1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Ábra 5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Ábra 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734400" y="5718600"/>
            <a:ext cx="2454840" cy="741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Ábra 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734400" y="5718600"/>
            <a:ext cx="2454840" cy="741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Ábra 4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Ábra 4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Ábra 4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Ábra 4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1AD0F09B-7203-4311-A8F0-72A535309DF4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" name="Ábra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16200000">
            <a:off x="10094760" y="-246960"/>
            <a:ext cx="2512080" cy="2463840"/>
          </a:xfrm>
          <a:prstGeom prst="rect">
            <a:avLst/>
          </a:prstGeom>
          <a:ln w="0">
            <a:noFill/>
          </a:ln>
        </p:spPr>
      </p:pic>
      <p:pic>
        <p:nvPicPr>
          <p:cNvPr id="24" name="Ábra 1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D5808346-FABD-4A31-8E0E-6E894727D4D4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Ábra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16200000">
            <a:off x="10094760" y="-246960"/>
            <a:ext cx="2512080" cy="2463840"/>
          </a:xfrm>
          <a:prstGeom prst="rect">
            <a:avLst/>
          </a:prstGeom>
          <a:ln w="0">
            <a:noFill/>
          </a:ln>
        </p:spPr>
      </p:pic>
      <p:pic>
        <p:nvPicPr>
          <p:cNvPr id="28" name="Ábra 1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6169DCC7-6D66-4DBF-BBBC-E05BBC410912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" name="Ábra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16200000">
            <a:off x="10094760" y="-246960"/>
            <a:ext cx="2512080" cy="2463840"/>
          </a:xfrm>
          <a:prstGeom prst="rect">
            <a:avLst/>
          </a:prstGeom>
          <a:ln w="0">
            <a:noFill/>
          </a:ln>
        </p:spPr>
      </p:pic>
      <p:pic>
        <p:nvPicPr>
          <p:cNvPr id="32" name="Ábra 1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  <p:sp>
        <p:nvSpPr>
          <p:cNvPr id="33" name="PlaceHolder 1"/>
          <p:cNvSpPr>
            <a:spLocks noGrp="1"/>
          </p:cNvSpPr>
          <p:nvPr>
            <p:ph type="sldNum" idx="2"/>
          </p:nvPr>
        </p:nvSpPr>
        <p:spPr>
          <a:xfrm>
            <a:off x="10650240" y="6557400"/>
            <a:ext cx="1023480" cy="18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DAD10A01-1615-40E4-9403-6740E03079DF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zöveg helye 5"/>
          <p:cNvSpPr/>
          <p:nvPr/>
        </p:nvSpPr>
        <p:spPr>
          <a:xfrm>
            <a:off x="523800" y="6135120"/>
            <a:ext cx="806544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896760">
              <a:lnSpc>
                <a:spcPct val="90000"/>
              </a:lnSpc>
              <a:tabLst>
                <a:tab pos="0" algn="l"/>
              </a:tabLst>
            </a:pPr>
            <a:r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A prezentáció címe, tárgya | dr. Minta-Kovács István János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Szöveg helye 5"/>
          <p:cNvSpPr/>
          <p:nvPr/>
        </p:nvSpPr>
        <p:spPr>
          <a:xfrm>
            <a:off x="6450480" y="758160"/>
            <a:ext cx="5230080" cy="2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r" defTabSz="896760">
              <a:lnSpc>
                <a:spcPct val="90000"/>
              </a:lnSpc>
              <a:tabLst>
                <a:tab pos="0" algn="l"/>
              </a:tabLst>
            </a:pPr>
            <a:fld id="{D23A56DD-58C5-451C-A38F-006763A6A216}" type="slidenum">
              <a:rPr lang="hu-HU" sz="1400" b="0" strike="noStrike" spc="-1">
                <a:solidFill>
                  <a:schemeClr val="accent2"/>
                </a:solidFill>
                <a:latin typeface="Arial"/>
                <a:ea typeface="Montserrat SemiBold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" name="Ábra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rot="16200000">
            <a:off x="10094760" y="-246960"/>
            <a:ext cx="2512080" cy="2463840"/>
          </a:xfrm>
          <a:prstGeom prst="rect">
            <a:avLst/>
          </a:prstGeom>
          <a:ln w="0">
            <a:noFill/>
          </a:ln>
        </p:spPr>
      </p:pic>
      <p:pic>
        <p:nvPicPr>
          <p:cNvPr id="37" name="Ábra 1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9745920" y="5718600"/>
            <a:ext cx="2443680" cy="738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-976320" y="1727640"/>
            <a:ext cx="11148840" cy="8028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hu-HU" sz="3600" b="1" strike="noStrike" cap="all" spc="-1">
                <a:solidFill>
                  <a:schemeClr val="dk2"/>
                </a:solidFill>
                <a:latin typeface="Arial Black"/>
                <a:ea typeface="Montserrat Black"/>
              </a:rPr>
              <a:t>Szkennelt Dokumentumok </a:t>
            </a:r>
            <a:br>
              <a:rPr sz="3600"/>
            </a:br>
            <a:r>
              <a:rPr lang="hu-HU" sz="3600" b="1" strike="noStrike" cap="all" spc="-1">
                <a:solidFill>
                  <a:schemeClr val="dk2"/>
                </a:solidFill>
                <a:latin typeface="Arial Black"/>
                <a:ea typeface="Montserrat Black"/>
              </a:rPr>
              <a:t>MI támogatott Feldolgozása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13280" y="2743200"/>
            <a:ext cx="7586640" cy="92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r>
              <a:rPr lang="en-US" sz="2400" b="1" i="1" strike="noStrike" cap="all" spc="-1" dirty="0">
                <a:solidFill>
                  <a:schemeClr val="dk1"/>
                </a:solidFill>
                <a:latin typeface="Arial"/>
                <a:ea typeface="Montserrat SemiBold"/>
              </a:rPr>
              <a:t>       Dr. </a:t>
            </a:r>
            <a:r>
              <a:rPr lang="en-US" sz="2400" b="1" i="1" strike="noStrike" cap="all" spc="-1" dirty="0" err="1">
                <a:solidFill>
                  <a:schemeClr val="dk1"/>
                </a:solidFill>
                <a:latin typeface="Arial"/>
                <a:ea typeface="Montserrat SemiBold"/>
              </a:rPr>
              <a:t>Barankai</a:t>
            </a:r>
            <a:r>
              <a:rPr lang="en-US" sz="2400" b="1" i="1" strike="noStrike" cap="all" spc="-1" dirty="0">
                <a:solidFill>
                  <a:schemeClr val="dk1"/>
                </a:solidFill>
                <a:latin typeface="Arial"/>
                <a:ea typeface="Montserrat SemiBold"/>
              </a:rPr>
              <a:t> Norbert, Gál </a:t>
            </a:r>
            <a:r>
              <a:rPr lang="en-US" sz="2400" b="1" i="1" strike="noStrike" cap="all" spc="-1" dirty="0" err="1">
                <a:solidFill>
                  <a:schemeClr val="dk1"/>
                </a:solidFill>
                <a:latin typeface="Arial"/>
                <a:ea typeface="Montserrat SemiBold"/>
              </a:rPr>
              <a:t>ZolTán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r>
              <a:rPr lang="en-US" sz="2400" b="1" i="1" strike="noStrike" cap="all" spc="-1" dirty="0">
                <a:solidFill>
                  <a:schemeClr val="dk1"/>
                </a:solidFill>
                <a:latin typeface="Ubuntu Mono"/>
                <a:ea typeface="Montserrat SemiBold"/>
              </a:rPr>
              <a:t>    	  </a:t>
            </a:r>
            <a:r>
              <a:rPr lang="en-US" sz="2400" b="0" strike="noStrike" cap="all" spc="-1" dirty="0">
                <a:solidFill>
                  <a:schemeClr val="dk1"/>
                </a:solidFill>
                <a:latin typeface="Andika"/>
                <a:ea typeface="Montserrat SemiBold"/>
              </a:rPr>
              <a:t>Magyar </a:t>
            </a:r>
            <a:r>
              <a:rPr lang="en-US" sz="2400" b="0" strike="noStrike" cap="all" spc="-1" dirty="0" err="1">
                <a:solidFill>
                  <a:schemeClr val="dk1"/>
                </a:solidFill>
                <a:latin typeface="Andika"/>
                <a:ea typeface="Montserrat SemiBold"/>
              </a:rPr>
              <a:t>ÁllamKincstár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r>
              <a:rPr lang="en-US" sz="2400" b="1" i="1" strike="noStrike" cap="all" spc="-1" dirty="0">
                <a:solidFill>
                  <a:schemeClr val="dk1"/>
                </a:solidFill>
                <a:latin typeface="Arial"/>
                <a:ea typeface="Montserrat SemiBold"/>
              </a:rPr>
              <a:t> 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r>
              <a:rPr lang="en-US" sz="2400" b="1" i="1" strike="noStrike" cap="all" spc="-1" dirty="0">
                <a:solidFill>
                  <a:schemeClr val="dk1"/>
                </a:solidFill>
                <a:latin typeface="Arial"/>
                <a:ea typeface="Montserrat SemiBold"/>
              </a:rPr>
              <a:t>   Kovács GábOr, Kőrösi-Szabó </a:t>
            </a:r>
            <a:r>
              <a:rPr lang="en-US" sz="2400" b="1" i="1" strike="noStrike" cap="all" spc="-1" dirty="0" err="1">
                <a:solidFill>
                  <a:schemeClr val="dk1"/>
                </a:solidFill>
                <a:latin typeface="Arial"/>
                <a:ea typeface="Montserrat SemiBold"/>
              </a:rPr>
              <a:t>péter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-US" sz="2400" b="1" i="1" strike="noStrike" cap="all" spc="-1" dirty="0">
                <a:solidFill>
                  <a:schemeClr val="dk1"/>
                </a:solidFill>
                <a:latin typeface="Arial"/>
                <a:ea typeface="Montserrat SemiBold"/>
              </a:rPr>
              <a:t>     </a:t>
            </a:r>
            <a:r>
              <a:rPr lang="en-US" sz="2400" b="0" strike="noStrike" cap="all" spc="-1" dirty="0">
                <a:solidFill>
                  <a:schemeClr val="dk1"/>
                </a:solidFill>
                <a:latin typeface="Andika"/>
                <a:ea typeface="Montserrat SemiBold"/>
              </a:rPr>
              <a:t>Hun-Ren Rényi Alfréd </a:t>
            </a:r>
            <a:r>
              <a:rPr lang="en-US" sz="2400" b="0" strike="noStrike" cap="all" spc="-1" dirty="0" err="1">
                <a:solidFill>
                  <a:schemeClr val="dk1"/>
                </a:solidFill>
                <a:latin typeface="Andika"/>
                <a:ea typeface="Montserrat SemiBold"/>
              </a:rPr>
              <a:t>Matematikai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-US" sz="2400" b="0" strike="noStrike" cap="all" spc="-1" dirty="0">
                <a:solidFill>
                  <a:schemeClr val="dk1"/>
                </a:solidFill>
                <a:latin typeface="Andika"/>
                <a:ea typeface="Montserrat SemiBold"/>
              </a:rPr>
              <a:t>                         </a:t>
            </a:r>
            <a:r>
              <a:rPr lang="en-US" sz="2400" b="0" strike="noStrike" cap="all" spc="-1" dirty="0" err="1">
                <a:solidFill>
                  <a:schemeClr val="dk1"/>
                </a:solidFill>
                <a:latin typeface="Andika"/>
                <a:ea typeface="Montserrat SemiBold"/>
              </a:rPr>
              <a:t>Kutatóintézet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r>
              <a:rPr lang="en-US" sz="2400" b="0" strike="noStrike" cap="all" spc="-1" dirty="0">
                <a:solidFill>
                  <a:schemeClr val="dk1"/>
                </a:solidFill>
                <a:latin typeface="Arial"/>
                <a:ea typeface="Montserrat SemiBold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896760">
              <a:lnSpc>
                <a:spcPct val="80000"/>
              </a:lnSpc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A25D4-AB11-CDF2-A351-6F81C796E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>
            <a:extLst>
              <a:ext uri="{FF2B5EF4-FFF2-40B4-BE49-F238E27FC236}">
                <a16:creationId xmlns:a16="http://schemas.microsoft.com/office/drawing/2014/main" id="{9F9898E3-7E67-FCE5-9D2C-C39F203B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0"/>
            <a:ext cx="11148840" cy="8028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1" strike="noStrike" cap="all" spc="-1" dirty="0" err="1">
                <a:solidFill>
                  <a:schemeClr val="dk2"/>
                </a:solidFill>
                <a:latin typeface="Arial Black"/>
                <a:ea typeface="Montserrat Black"/>
              </a:rPr>
              <a:t>Köszönjük</a:t>
            </a:r>
            <a:r>
              <a:rPr lang="en-US" sz="3600" b="1" strike="noStrike" cap="all" spc="-1" dirty="0">
                <a:solidFill>
                  <a:schemeClr val="dk2"/>
                </a:solidFill>
                <a:latin typeface="Arial Black"/>
                <a:ea typeface="Montserrat Black"/>
              </a:rPr>
              <a:t> a </a:t>
            </a:r>
            <a:r>
              <a:rPr lang="en-US" sz="3600" b="1" strike="noStrike" cap="all" spc="-1" dirty="0" err="1">
                <a:solidFill>
                  <a:schemeClr val="dk2"/>
                </a:solidFill>
                <a:latin typeface="Arial Black"/>
                <a:ea typeface="Montserrat Black"/>
              </a:rPr>
              <a:t>figyelmet</a:t>
            </a:r>
            <a:r>
              <a:rPr lang="en-US" sz="3600" b="1" strike="noStrike" cap="all" spc="-1" dirty="0">
                <a:solidFill>
                  <a:schemeClr val="dk2"/>
                </a:solidFill>
                <a:latin typeface="Arial Black"/>
                <a:ea typeface="Montserrat Black"/>
              </a:rPr>
              <a:t>!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Dia számának helye 4">
            <a:extLst>
              <a:ext uri="{FF2B5EF4-FFF2-40B4-BE49-F238E27FC236}">
                <a16:creationId xmlns:a16="http://schemas.microsoft.com/office/drawing/2014/main" id="{F6F8FEBD-1F16-97FD-2A10-C41AD82B88EA}"/>
              </a:ext>
            </a:extLst>
          </p:cNvPr>
          <p:cNvSpPr/>
          <p:nvPr/>
        </p:nvSpPr>
        <p:spPr>
          <a:xfrm>
            <a:off x="11637360" y="6492960"/>
            <a:ext cx="5529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hu-HU" sz="1600" b="0" strike="noStrike" spc="-1">
                <a:solidFill>
                  <a:schemeClr val="dk1"/>
                </a:solidFill>
                <a:latin typeface="Arial Black"/>
                <a:ea typeface="Arial"/>
              </a:rPr>
              <a:t>9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14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60440" y="205920"/>
            <a:ext cx="11774880" cy="7693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hu-HU" sz="2400" b="1" strike="noStrike" cap="all" spc="-1">
                <a:solidFill>
                  <a:schemeClr val="dk2"/>
                </a:solidFill>
                <a:latin typeface="Arial Black"/>
                <a:ea typeface="Montserrat Black"/>
              </a:rPr>
              <a:t>Stratégiai célok a kincstárban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Szövegdoboz 7"/>
          <p:cNvSpPr/>
          <p:nvPr/>
        </p:nvSpPr>
        <p:spPr>
          <a:xfrm>
            <a:off x="380160" y="1367280"/>
            <a:ext cx="8004600" cy="5317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Mintegy kb. </a:t>
            </a:r>
            <a:r>
              <a:rPr lang="hu-HU" sz="2400" b="0" i="1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2,5 millió dosszié</a:t>
            </a: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 (kb. </a:t>
            </a:r>
            <a:r>
              <a:rPr lang="hu-HU" sz="2400" b="0" i="1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350 millió oldal</a:t>
            </a: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, mintegy 20 folyó km) került szkennelésre a Kincstár dokumentumtárából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</a:pPr>
            <a:r>
              <a:rPr lang="hu-HU" sz="2400" b="1" i="1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Deklarált cél: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00280" lvl="1" indent="-34308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a papír alapú iratok teljes digitalizálása (további kb. 1,5 millió dosszié)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00280" lvl="1" indent="-34308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automatikus adatfeldolgozás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800280" lvl="1" indent="-34308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humán munkaerőszükséglet drasztikus csökkentése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Kép 1"/>
          <p:cNvPicPr/>
          <p:nvPr/>
        </p:nvPicPr>
        <p:blipFill>
          <a:blip r:embed="rId3"/>
          <a:stretch/>
        </p:blipFill>
        <p:spPr>
          <a:xfrm>
            <a:off x="8438760" y="914400"/>
            <a:ext cx="3218400" cy="4478400"/>
          </a:xfrm>
          <a:prstGeom prst="rect">
            <a:avLst/>
          </a:prstGeom>
          <a:ln w="0">
            <a:noFill/>
          </a:ln>
        </p:spPr>
      </p:pic>
      <p:sp>
        <p:nvSpPr>
          <p:cNvPr id="182" name="Dia számának helye 4"/>
          <p:cNvSpPr/>
          <p:nvPr/>
        </p:nvSpPr>
        <p:spPr>
          <a:xfrm>
            <a:off x="11637360" y="6492960"/>
            <a:ext cx="5529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fld id="{B369D5F4-7F86-4354-89D9-53ADDF5F739B}" type="slidenum">
              <a:rPr lang="hu-HU" sz="1600" b="0" strike="noStrike" spc="-1">
                <a:solidFill>
                  <a:schemeClr val="dk1"/>
                </a:solidFill>
                <a:latin typeface="Arial Black"/>
                <a:ea typeface="Arial"/>
              </a:rPr>
              <a:t>2</a:t>
            </a:fld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:p15="http://schemas.microsoft.com/office/powerpoint/2012/main" xmlns="">
      <p:transition spd="med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4880" y="205920"/>
            <a:ext cx="11774880" cy="76932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hu-HU" sz="2400" b="1" strike="noStrike" cap="all" spc="-1">
                <a:solidFill>
                  <a:schemeClr val="dk2"/>
                </a:solidFill>
                <a:latin typeface="Arial Black"/>
                <a:ea typeface="Montserrat Black"/>
              </a:rPr>
              <a:t> Szkennelés… És azután?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Szövegdoboz 1"/>
          <p:cNvSpPr/>
          <p:nvPr/>
        </p:nvSpPr>
        <p:spPr>
          <a:xfrm>
            <a:off x="228600" y="1600200"/>
            <a:ext cx="8004600" cy="3673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1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Metaadatok nem kerültek rögzítésre az egyedi ügyeket azonosító törzsszámon kívül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Keresés az egyes ügyekben lehetetlen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Adminisztrátori munkaidő jelentősen megnőtt (2x-3x), különösen a nagy (több száz oldalt számláló) ügyek esetén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Kép 2"/>
          <p:cNvPicPr/>
          <p:nvPr/>
        </p:nvPicPr>
        <p:blipFill>
          <a:blip r:embed="rId3"/>
          <a:stretch/>
        </p:blipFill>
        <p:spPr>
          <a:xfrm>
            <a:off x="8438760" y="914400"/>
            <a:ext cx="3218400" cy="4478400"/>
          </a:xfrm>
          <a:prstGeom prst="rect">
            <a:avLst/>
          </a:prstGeom>
          <a:ln w="0">
            <a:noFill/>
          </a:ln>
        </p:spPr>
      </p:pic>
      <p:sp>
        <p:nvSpPr>
          <p:cNvPr id="186" name="Dia számának helye 1"/>
          <p:cNvSpPr/>
          <p:nvPr/>
        </p:nvSpPr>
        <p:spPr>
          <a:xfrm>
            <a:off x="11637360" y="6492960"/>
            <a:ext cx="5529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fld id="{10645FAC-89CA-4BAB-BB5F-CBB4A8A2D75B}" type="slidenum">
              <a:rPr lang="hu-HU" sz="1600" b="0" strike="noStrike" spc="-1">
                <a:solidFill>
                  <a:schemeClr val="dk1"/>
                </a:solidFill>
                <a:latin typeface="Arial Black"/>
                <a:ea typeface="Arial"/>
              </a:rPr>
              <a:t>3</a:t>
            </a:fld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:p15="http://schemas.microsoft.com/office/powerpoint/2012/main" xmlns="">
      <p:transition spd="med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96080" y="179640"/>
            <a:ext cx="10752120" cy="79236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hu-HU" sz="2400" b="0" strike="noStrike" cap="all" spc="-1">
                <a:solidFill>
                  <a:schemeClr val="dk2"/>
                </a:solidFill>
                <a:latin typeface="Arial Black"/>
                <a:ea typeface="Montserrat Black"/>
              </a:rPr>
              <a:t>MI támogatott szegregáció &amp; klasszifikáció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6"/>
          <p:cNvPicPr/>
          <p:nvPr/>
        </p:nvPicPr>
        <p:blipFill>
          <a:blip r:embed="rId3"/>
          <a:stretch/>
        </p:blipFill>
        <p:spPr>
          <a:xfrm>
            <a:off x="298800" y="3423240"/>
            <a:ext cx="9398880" cy="3122280"/>
          </a:xfrm>
          <a:prstGeom prst="rect">
            <a:avLst/>
          </a:prstGeom>
          <a:ln w="0">
            <a:noFill/>
          </a:ln>
        </p:spPr>
      </p:pic>
      <p:sp>
        <p:nvSpPr>
          <p:cNvPr id="189" name="TextBox 1"/>
          <p:cNvSpPr/>
          <p:nvPr/>
        </p:nvSpPr>
        <p:spPr>
          <a:xfrm>
            <a:off x="473040" y="1143000"/>
            <a:ext cx="8516520" cy="259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numCol="1" spcCol="3816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407378"/>
              </a:buClr>
              <a:buFont typeface="Wingdings" charset="2"/>
              <a:buChar char=""/>
            </a:pPr>
            <a:r>
              <a:rPr lang="hu-HU" sz="2400" b="0" strike="noStrike" spc="-1">
                <a:solidFill>
                  <a:schemeClr val="accent2"/>
                </a:solidFill>
                <a:latin typeface="Arial"/>
                <a:ea typeface="Montserrat"/>
              </a:rPr>
              <a:t>Egy mappán belül különböző, több oldalas összefüggő dokumentumok vannak (döntés, kimenő levél, bejövő levél, stb.)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407378"/>
              </a:buClr>
              <a:buFont typeface="Wingdings" charset="2"/>
              <a:buChar char=""/>
            </a:pPr>
            <a:r>
              <a:rPr lang="hu-HU" sz="2400" b="0" strike="noStrike" spc="-1">
                <a:solidFill>
                  <a:schemeClr val="accent2"/>
                </a:solidFill>
                <a:latin typeface="Arial"/>
                <a:ea typeface="Montserrat"/>
              </a:rPr>
              <a:t>Neurális hálót terveztünk a határok megállapítására és a klasszifikációra 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407378"/>
              </a:buClr>
              <a:buFont typeface="Wingdings" charset="2"/>
              <a:buChar char=""/>
            </a:pPr>
            <a:r>
              <a:rPr lang="hu-HU" sz="2400" b="0" strike="noStrike" spc="-1">
                <a:solidFill>
                  <a:schemeClr val="accent2"/>
                </a:solidFill>
                <a:latin typeface="Arial"/>
                <a:ea typeface="Montserrat"/>
              </a:rPr>
              <a:t>Pontosság: 91% (kb. humán szint)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Dia számának helye 4"/>
          <p:cNvSpPr/>
          <p:nvPr/>
        </p:nvSpPr>
        <p:spPr>
          <a:xfrm>
            <a:off x="11637360" y="6492960"/>
            <a:ext cx="5529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hu-HU" sz="1600" b="0" strike="noStrike" spc="-1">
                <a:solidFill>
                  <a:schemeClr val="dk1"/>
                </a:solidFill>
                <a:latin typeface="Arial Black"/>
                <a:ea typeface="Arial"/>
              </a:rPr>
              <a:t>3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:p15="http://schemas.microsoft.com/office/powerpoint/2012/main" xmlns="">
      <p:transition spd="med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24520" y="179280"/>
            <a:ext cx="11148840" cy="8028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hu-HU" sz="2400" b="1" strike="noStrike" cap="all" spc="-1">
                <a:solidFill>
                  <a:schemeClr val="dk2"/>
                </a:solidFill>
                <a:latin typeface="Arial Black"/>
                <a:ea typeface="Montserrat Black"/>
              </a:rPr>
              <a:t>Theca 1.0 – Kliens oldal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TextBox 5"/>
          <p:cNvSpPr/>
          <p:nvPr/>
        </p:nvSpPr>
        <p:spPr>
          <a:xfrm>
            <a:off x="485640" y="897120"/>
            <a:ext cx="5926320" cy="5583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numCol="1" spcCol="3816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A szöveg kereshetővé vált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Egyszerű adatokat kinyerése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Tapasztalt szakértők javíthatják az MI hibáit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Biztonság és logolás (minősített adatokról van szó)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Optimalizálás a meglévő hardware környezetre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On-demand alapú feldolgozás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Kép 1" descr="Several papers on a white background&#10;&#10;Description automatically generated"/>
          <p:cNvPicPr/>
          <p:nvPr/>
        </p:nvPicPr>
        <p:blipFill>
          <a:blip r:embed="rId2"/>
          <a:stretch/>
        </p:blipFill>
        <p:spPr>
          <a:xfrm>
            <a:off x="7304760" y="1192680"/>
            <a:ext cx="3218400" cy="4478400"/>
          </a:xfrm>
          <a:prstGeom prst="rect">
            <a:avLst/>
          </a:prstGeom>
          <a:ln w="0">
            <a:noFill/>
          </a:ln>
        </p:spPr>
      </p:pic>
      <p:sp>
        <p:nvSpPr>
          <p:cNvPr id="194" name="Dia számának helye 4"/>
          <p:cNvSpPr/>
          <p:nvPr/>
        </p:nvSpPr>
        <p:spPr>
          <a:xfrm>
            <a:off x="11637360" y="6492960"/>
            <a:ext cx="5529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hu-HU" sz="1600" b="0" strike="noStrike" spc="-1">
                <a:solidFill>
                  <a:schemeClr val="dk1"/>
                </a:solidFill>
                <a:latin typeface="Arial Black"/>
                <a:ea typeface="Arial"/>
              </a:rPr>
              <a:t>4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9"/>
          <p:cNvSpPr/>
          <p:nvPr/>
        </p:nvSpPr>
        <p:spPr>
          <a:xfrm>
            <a:off x="478800" y="1264320"/>
            <a:ext cx="5545440" cy="4916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numCol="1" spcCol="38160" anchor="t">
            <a:spAutoFit/>
          </a:bodyPr>
          <a:lstStyle/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Szokásos képtranszformációs lehetőségek, memóriával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Kliens program állapotának mentése és kommunikációja (stateful client)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Chat szolgáltatás az adminisztrátorok közti kommunikáció elősegítésére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Dokumentumok jegyzetelhetősége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Teljes körű adatgyűjtés a kliensben történő eseményekről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Kép 187"/>
          <p:cNvPicPr/>
          <p:nvPr/>
        </p:nvPicPr>
        <p:blipFill>
          <a:blip r:embed="rId2"/>
          <a:stretch/>
        </p:blipFill>
        <p:spPr>
          <a:xfrm>
            <a:off x="6172200" y="3198960"/>
            <a:ext cx="6018480" cy="3356280"/>
          </a:xfrm>
          <a:prstGeom prst="rect">
            <a:avLst/>
          </a:prstGeom>
          <a:ln w="0">
            <a:noFill/>
          </a:ln>
        </p:spPr>
      </p:pic>
      <p:pic>
        <p:nvPicPr>
          <p:cNvPr id="197" name="Kép 188"/>
          <p:cNvPicPr/>
          <p:nvPr/>
        </p:nvPicPr>
        <p:blipFill>
          <a:blip r:embed="rId3"/>
          <a:stretch/>
        </p:blipFill>
        <p:spPr>
          <a:xfrm>
            <a:off x="6175800" y="29160"/>
            <a:ext cx="6046200" cy="3182040"/>
          </a:xfrm>
          <a:prstGeom prst="rect">
            <a:avLst/>
          </a:prstGeom>
          <a:ln w="0">
            <a:noFill/>
          </a:ln>
        </p:spPr>
      </p:pic>
      <p:sp>
        <p:nvSpPr>
          <p:cNvPr id="198" name="Dia számának helye 4"/>
          <p:cNvSpPr/>
          <p:nvPr/>
        </p:nvSpPr>
        <p:spPr>
          <a:xfrm>
            <a:off x="11637360" y="6492960"/>
            <a:ext cx="5529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hu-HU" sz="1600" b="0" strike="noStrike" spc="-1">
                <a:solidFill>
                  <a:schemeClr val="dk1"/>
                </a:solidFill>
                <a:latin typeface="Arial Black"/>
                <a:ea typeface="Arial"/>
              </a:rPr>
              <a:t>5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1"/>
          <p:cNvSpPr/>
          <p:nvPr/>
        </p:nvSpPr>
        <p:spPr>
          <a:xfrm>
            <a:off x="524520" y="179280"/>
            <a:ext cx="11148840" cy="802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hu-HU" sz="2400" b="1" strike="noStrike" cap="all" spc="-1">
                <a:solidFill>
                  <a:schemeClr val="dk2"/>
                </a:solidFill>
                <a:latin typeface="Arial Black"/>
                <a:ea typeface="Montserrat Black"/>
              </a:rPr>
              <a:t>Theca 1.0 – Kliens oldal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Box 3"/>
          <p:cNvSpPr/>
          <p:nvPr/>
        </p:nvSpPr>
        <p:spPr>
          <a:xfrm>
            <a:off x="475200" y="1257840"/>
            <a:ext cx="5686560" cy="4413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numCol="1" spcCol="38160" anchor="t">
            <a:spAutoFit/>
          </a:bodyPr>
          <a:lstStyle/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Jelenleg egyetlen A10 GPU és 30 CPU mag </a:t>
            </a:r>
            <a:r>
              <a:rPr lang="hu-HU" sz="2400" b="0" strike="noStrike" spc="-1" dirty="0" err="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pool</a:t>
            </a: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-ja végzi a feldolgozást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Kb. 1000 ügyiratot </a:t>
            </a:r>
            <a:r>
              <a:rPr lang="hu-HU" sz="2400" b="0" strike="noStrike" spc="-1" dirty="0" err="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dolgoz</a:t>
            </a: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 fel naponta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Manuális </a:t>
            </a:r>
            <a:r>
              <a:rPr lang="hu-HU" sz="2400" b="0" strike="noStrike" spc="-1" dirty="0" err="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újratanítás</a:t>
            </a: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 A10 GPU-</a:t>
            </a:r>
            <a:r>
              <a:rPr lang="hu-HU" sz="2400" b="0" strike="noStrike" spc="-1" dirty="0" err="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n</a:t>
            </a: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Teljes HW költség: ~ 15.000 EUR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Emberi erőforrásmegtakarítás: kb. 50%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1" i="1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Teljes rendszer élesítés alatt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1" name="Kép 191"/>
          <p:cNvPicPr/>
          <p:nvPr/>
        </p:nvPicPr>
        <p:blipFill>
          <a:blip r:embed="rId2"/>
          <a:stretch/>
        </p:blipFill>
        <p:spPr>
          <a:xfrm>
            <a:off x="6172200" y="1886400"/>
            <a:ext cx="5424120" cy="3598200"/>
          </a:xfrm>
          <a:prstGeom prst="rect">
            <a:avLst/>
          </a:prstGeom>
          <a:ln w="0">
            <a:noFill/>
          </a:ln>
        </p:spPr>
      </p:pic>
      <p:sp>
        <p:nvSpPr>
          <p:cNvPr id="202" name="Dia számának helye 4"/>
          <p:cNvSpPr/>
          <p:nvPr/>
        </p:nvSpPr>
        <p:spPr>
          <a:xfrm>
            <a:off x="11637360" y="6492960"/>
            <a:ext cx="5529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hu-HU" sz="1600" b="0" strike="noStrike" spc="-1">
                <a:solidFill>
                  <a:schemeClr val="dk1"/>
                </a:solidFill>
                <a:latin typeface="Arial Black"/>
                <a:ea typeface="Arial"/>
              </a:rPr>
              <a:t>6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1"/>
          <p:cNvSpPr/>
          <p:nvPr/>
        </p:nvSpPr>
        <p:spPr>
          <a:xfrm>
            <a:off x="524520" y="179280"/>
            <a:ext cx="11148840" cy="802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hu-HU" sz="2400" b="1" strike="noStrike" cap="all" spc="-1">
                <a:solidFill>
                  <a:schemeClr val="dk2"/>
                </a:solidFill>
                <a:latin typeface="Arial Black"/>
                <a:ea typeface="Montserrat Black"/>
              </a:rPr>
              <a:t>Theca 1.0 – Szerver oldal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Box 9"/>
          <p:cNvSpPr/>
          <p:nvPr/>
        </p:nvSpPr>
        <p:spPr>
          <a:xfrm>
            <a:off x="471240" y="859978"/>
            <a:ext cx="8661600" cy="59850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numCol="1" spcCol="3816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Szakterületi igény: </a:t>
            </a:r>
            <a:r>
              <a:rPr lang="hu-HU" sz="2400" b="1" i="1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8000 dosszié</a:t>
            </a: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 naponta (jelenleg 1000-et tudunk szállítani)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Moduláris MI mini </a:t>
            </a:r>
            <a:r>
              <a:rPr lang="hu-HU" sz="2400" b="0" strike="noStrike" spc="-1" dirty="0" err="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data</a:t>
            </a: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 center infrastruktúra, kódoptimalizálás, további párhuzamosítás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Teljes kriptográfia a </a:t>
            </a:r>
            <a:r>
              <a:rPr lang="hu-HU" sz="2400" b="0" strike="noStrike" spc="-1" dirty="0" err="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pipeline-on</a:t>
            </a: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, </a:t>
            </a:r>
            <a:r>
              <a:rPr lang="hu-HU" sz="2400" b="0" strike="noStrike" spc="-1" dirty="0" err="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zero-trust</a:t>
            </a: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Automatikus újratanítás és minőségellenőrzés minimális emberi felügyelettel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0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Fejlesztése folyamatban van, 2025. szeptemberre elkészül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0000"/>
              </a:lnSpc>
              <a:tabLst>
                <a:tab pos="0" algn="l"/>
              </a:tabLst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10000"/>
              </a:lnSpc>
              <a:buClr>
                <a:srgbClr val="407378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hu-HU" sz="2400" b="1" i="1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Az első teljesen automatikus MI </a:t>
            </a:r>
            <a:r>
              <a:rPr lang="hu-HU" sz="2400" b="1" i="1" strike="noStrike" spc="-1" dirty="0" err="1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pipeline</a:t>
            </a:r>
            <a:r>
              <a:rPr lang="hu-HU" sz="2400" b="1" i="1" strike="noStrike" spc="-1" dirty="0">
                <a:solidFill>
                  <a:schemeClr val="accent2">
                    <a:alpha val="99000"/>
                  </a:schemeClr>
                </a:solidFill>
                <a:latin typeface="Arial"/>
                <a:ea typeface="Montserrat"/>
              </a:rPr>
              <a:t> lesz a  közigazgatásban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Dia számának helye 4"/>
          <p:cNvSpPr/>
          <p:nvPr/>
        </p:nvSpPr>
        <p:spPr>
          <a:xfrm>
            <a:off x="11637360" y="6492960"/>
            <a:ext cx="5529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hu-HU" sz="1600" b="0" strike="noStrike" spc="-1">
                <a:solidFill>
                  <a:schemeClr val="dk1"/>
                </a:solidFill>
                <a:latin typeface="Arial Black"/>
                <a:ea typeface="Arial"/>
              </a:rPr>
              <a:t>7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1"/>
          <p:cNvSpPr/>
          <p:nvPr/>
        </p:nvSpPr>
        <p:spPr>
          <a:xfrm>
            <a:off x="524520" y="179280"/>
            <a:ext cx="11148840" cy="802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r>
              <a:rPr lang="hu-HU" sz="2400" b="1" strike="noStrike" cap="all" spc="-1">
                <a:solidFill>
                  <a:schemeClr val="dk2"/>
                </a:solidFill>
                <a:latin typeface="Arial Black"/>
                <a:ea typeface="Montserrat Black"/>
              </a:rPr>
              <a:t>Theca 2.0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 számának helye 4"/>
          <p:cNvSpPr/>
          <p:nvPr/>
        </p:nvSpPr>
        <p:spPr>
          <a:xfrm>
            <a:off x="11637360" y="6492960"/>
            <a:ext cx="552960" cy="3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hu-HU" sz="1600" b="0" strike="noStrike" spc="-1">
                <a:solidFill>
                  <a:schemeClr val="dk1"/>
                </a:solidFill>
                <a:latin typeface="Arial Black"/>
                <a:ea typeface="Arial"/>
              </a:rPr>
              <a:t>9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B2769017-1BDF-AABA-D94E-1431E2C6C518}"/>
              </a:ext>
            </a:extLst>
          </p:cNvPr>
          <p:cNvSpPr txBox="1">
            <a:spLocks/>
          </p:cNvSpPr>
          <p:nvPr/>
        </p:nvSpPr>
        <p:spPr>
          <a:xfrm>
            <a:off x="425458" y="2375338"/>
            <a:ext cx="4819204" cy="482234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</a:tabLst>
            </a:pPr>
            <a:r>
              <a:rPr lang="en-US" sz="2400" b="1" cap="all" spc="-1" dirty="0" err="1">
                <a:solidFill>
                  <a:schemeClr val="dk2"/>
                </a:solidFill>
                <a:latin typeface="Arial Black"/>
                <a:ea typeface="Montserrat Black"/>
              </a:rPr>
              <a:t>Köszönetnyilvánítás</a:t>
            </a:r>
            <a:r>
              <a:rPr lang="en-US" sz="2400" b="1" cap="all" spc="-1" dirty="0">
                <a:solidFill>
                  <a:schemeClr val="dk2"/>
                </a:solidFill>
                <a:latin typeface="Arial Black"/>
                <a:ea typeface="Montserrat Black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6A7C6-5D15-CE7A-C2FC-2E867828495F}"/>
              </a:ext>
            </a:extLst>
          </p:cNvPr>
          <p:cNvSpPr txBox="1"/>
          <p:nvPr/>
        </p:nvSpPr>
        <p:spPr>
          <a:xfrm>
            <a:off x="346841" y="3079530"/>
            <a:ext cx="7809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Szeretnénk</a:t>
            </a:r>
            <a:r>
              <a:rPr lang="en-US" dirty="0"/>
              <a:t> </a:t>
            </a:r>
            <a:r>
              <a:rPr lang="en-US" dirty="0" err="1"/>
              <a:t>köszönetet</a:t>
            </a:r>
            <a:r>
              <a:rPr lang="en-US" dirty="0"/>
              <a:t> </a:t>
            </a:r>
            <a:r>
              <a:rPr lang="en-US" dirty="0" err="1"/>
              <a:t>mondani</a:t>
            </a:r>
            <a:r>
              <a:rPr lang="en-US" dirty="0"/>
              <a:t> a </a:t>
            </a:r>
            <a:r>
              <a:rPr lang="en-US" dirty="0" err="1"/>
              <a:t>Kincstár</a:t>
            </a:r>
            <a:r>
              <a:rPr lang="en-US" dirty="0"/>
              <a:t> </a:t>
            </a:r>
            <a:r>
              <a:rPr lang="en-US" dirty="0" err="1"/>
              <a:t>vezetőségének</a:t>
            </a:r>
            <a:r>
              <a:rPr lang="en-US" dirty="0"/>
              <a:t> a </a:t>
            </a:r>
            <a:r>
              <a:rPr lang="en-US" dirty="0" err="1"/>
              <a:t>folyamatos</a:t>
            </a:r>
            <a:r>
              <a:rPr lang="en-US" dirty="0"/>
              <a:t> </a:t>
            </a:r>
            <a:r>
              <a:rPr lang="en-US" dirty="0" err="1"/>
              <a:t>támogatásért</a:t>
            </a:r>
            <a:r>
              <a:rPr lang="en-US" dirty="0"/>
              <a:t>, Kropf </a:t>
            </a:r>
            <a:r>
              <a:rPr lang="en-US" dirty="0" err="1"/>
              <a:t>Miklósnak</a:t>
            </a:r>
            <a:r>
              <a:rPr lang="en-US" dirty="0"/>
              <a:t>, Kállai </a:t>
            </a:r>
            <a:r>
              <a:rPr lang="en-US" dirty="0" err="1"/>
              <a:t>Orsolyának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Molnár </a:t>
            </a:r>
            <a:r>
              <a:rPr lang="en-US" dirty="0" err="1"/>
              <a:t>Attilának</a:t>
            </a:r>
            <a:r>
              <a:rPr lang="en-US" dirty="0"/>
              <a:t> a </a:t>
            </a:r>
            <a:r>
              <a:rPr lang="en-US" dirty="0" err="1"/>
              <a:t>szakmai</a:t>
            </a:r>
            <a:r>
              <a:rPr lang="en-US" dirty="0"/>
              <a:t> </a:t>
            </a:r>
            <a:r>
              <a:rPr lang="en-US" dirty="0" err="1"/>
              <a:t>segítségért</a:t>
            </a:r>
            <a:r>
              <a:rPr lang="en-US" dirty="0"/>
              <a:t>, </a:t>
            </a:r>
            <a:r>
              <a:rPr lang="en-US" dirty="0" err="1"/>
              <a:t>valamint</a:t>
            </a:r>
            <a:r>
              <a:rPr lang="en-US" dirty="0"/>
              <a:t> a </a:t>
            </a:r>
            <a:r>
              <a:rPr lang="en-US" dirty="0" err="1"/>
              <a:t>velünk</a:t>
            </a:r>
            <a:r>
              <a:rPr lang="en-US" dirty="0"/>
              <a:t> </a:t>
            </a:r>
            <a:r>
              <a:rPr lang="en-US" dirty="0" err="1"/>
              <a:t>dolgozó</a:t>
            </a:r>
            <a:r>
              <a:rPr lang="en-US" dirty="0"/>
              <a:t> </a:t>
            </a:r>
            <a:r>
              <a:rPr lang="en-US" dirty="0" err="1"/>
              <a:t>ügyintéző</a:t>
            </a:r>
            <a:r>
              <a:rPr lang="en-US" dirty="0"/>
              <a:t> </a:t>
            </a:r>
            <a:r>
              <a:rPr lang="en-US" dirty="0" err="1"/>
              <a:t>kollégáknak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értékes</a:t>
            </a:r>
            <a:r>
              <a:rPr lang="en-US" dirty="0"/>
              <a:t> </a:t>
            </a:r>
            <a:r>
              <a:rPr lang="en-US" dirty="0" err="1"/>
              <a:t>javaslatokért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képek</a:t>
            </a:r>
            <a:r>
              <a:rPr lang="en-US" dirty="0"/>
              <a:t> </a:t>
            </a:r>
            <a:r>
              <a:rPr lang="en-US" dirty="0" err="1"/>
              <a:t>felcímkézésébe</a:t>
            </a:r>
            <a:r>
              <a:rPr lang="en-US" dirty="0"/>
              <a:t> </a:t>
            </a:r>
            <a:r>
              <a:rPr lang="en-US" dirty="0" err="1"/>
              <a:t>fektetett</a:t>
            </a:r>
            <a:r>
              <a:rPr lang="en-US" dirty="0"/>
              <a:t> </a:t>
            </a:r>
            <a:r>
              <a:rPr lang="en-US" dirty="0" err="1"/>
              <a:t>megszámlálhatatlan</a:t>
            </a:r>
            <a:r>
              <a:rPr lang="en-US" dirty="0"/>
              <a:t> </a:t>
            </a:r>
            <a:r>
              <a:rPr lang="en-US" dirty="0" err="1"/>
              <a:t>munkaóráért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0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9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2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3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3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4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4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6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6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7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7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KÉPES CÍMDIÁK V2">
  <a:themeElements>
    <a:clrScheme name="4. egyéni séma">
      <a:dk1>
        <a:srgbClr val="00444B"/>
      </a:dk1>
      <a:lt1>
        <a:srgbClr val="FFFFFF"/>
      </a:lt1>
      <a:dk2>
        <a:srgbClr val="00444B"/>
      </a:dk2>
      <a:lt2>
        <a:srgbClr val="C8D865"/>
      </a:lt2>
      <a:accent1>
        <a:srgbClr val="EF776E"/>
      </a:accent1>
      <a:accent2>
        <a:srgbClr val="407378"/>
      </a:accent2>
      <a:accent3>
        <a:srgbClr val="80A2A5"/>
      </a:accent3>
      <a:accent4>
        <a:srgbClr val="C8D865"/>
      </a:accent4>
      <a:accent5>
        <a:srgbClr val="D6E28C"/>
      </a:accent5>
      <a:accent6>
        <a:srgbClr val="F39992"/>
      </a:accent6>
      <a:hlink>
        <a:srgbClr val="C8D865"/>
      </a:hlink>
      <a:folHlink>
        <a:srgbClr val="00444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394</Words>
  <Application>Microsoft Macintosh PowerPoint</Application>
  <PresentationFormat>Widescreen</PresentationFormat>
  <Paragraphs>102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56</vt:i4>
      </vt:variant>
      <vt:variant>
        <vt:lpstr>Slide Titles</vt:lpstr>
      </vt:variant>
      <vt:variant>
        <vt:i4>10</vt:i4>
      </vt:variant>
    </vt:vector>
  </HeadingPairs>
  <TitlesOfParts>
    <vt:vector size="74" baseType="lpstr">
      <vt:lpstr>Andika</vt:lpstr>
      <vt:lpstr>Arial</vt:lpstr>
      <vt:lpstr>Arial Black</vt:lpstr>
      <vt:lpstr>Montserrat</vt:lpstr>
      <vt:lpstr>Symbol</vt:lpstr>
      <vt:lpstr>Times New Roman</vt:lpstr>
      <vt:lpstr>Ubuntu Mono</vt:lpstr>
      <vt:lpstr>Wingdings</vt:lpstr>
      <vt:lpstr>8_KÉPES CÍMDIÁK V2</vt:lpstr>
      <vt:lpstr>8_KÉPES CÍMDIÁK V2</vt:lpstr>
      <vt:lpstr>8_KÉPES CÍMDIÁK V2</vt:lpstr>
      <vt:lpstr>8_KÉPES CÍMDIÁK V2</vt:lpstr>
      <vt:lpstr>8_KÉPES CÍMDIÁK V2</vt:lpstr>
      <vt:lpstr>8_KÉPES CÍMDIÁK V2</vt:lpstr>
      <vt:lpstr>8_KÉPES CÍMDIÁK V2</vt:lpstr>
      <vt:lpstr>8_KÉPES CÍMDIÁK V2</vt:lpstr>
      <vt:lpstr>8_KÉPES CÍMDIÁK V2</vt:lpstr>
      <vt:lpstr>8_KÉPES CÍMDIÁK V2</vt:lpstr>
      <vt:lpstr>8_KÉPES CÍMDIÁK V2</vt:lpstr>
      <vt:lpstr>10_KÉPES CÍMDIÁK V2</vt:lpstr>
      <vt:lpstr>10_KÉPES CÍMDIÁK V2</vt:lpstr>
      <vt:lpstr>10_KÉPES CÍMDIÁK V2</vt:lpstr>
      <vt:lpstr>10_KÉPES CÍMDIÁK V2</vt:lpstr>
      <vt:lpstr>10_KÉPES CÍMDIÁK V2</vt:lpstr>
      <vt:lpstr>10_KÉPES CÍMDIÁK V2</vt:lpstr>
      <vt:lpstr>10_KÉPES CÍMDIÁK V2</vt:lpstr>
      <vt:lpstr>10_KÉPES CÍMDIÁK V2</vt:lpstr>
      <vt:lpstr>10_KÉPES CÍMDIÁK V2</vt:lpstr>
      <vt:lpstr>10_KÉPES CÍMDIÁK V2</vt:lpstr>
      <vt:lpstr>10_KÉPES CÍMDIÁK V2</vt:lpstr>
      <vt:lpstr>10_KÉPES CÍMDIÁK V2</vt:lpstr>
      <vt:lpstr>10_KÉPES CÍMDIÁK V2</vt:lpstr>
      <vt:lpstr>10_KÉPES CÍMDIÁK V2</vt:lpstr>
      <vt:lpstr>KÉPES CÍMDIÁK V2</vt:lpstr>
      <vt:lpstr>KÉPES CÍMDIÁK V2</vt:lpstr>
      <vt:lpstr>KÉPES CÍMDIÁK V2</vt:lpstr>
      <vt:lpstr>KÉPES CÍMDIÁK V2</vt:lpstr>
      <vt:lpstr>KÉPES CÍMDIÁK V2</vt:lpstr>
      <vt:lpstr>KÉPES CÍMDIÁK V2</vt:lpstr>
      <vt:lpstr>KÉPES CÍMDIÁK V2</vt:lpstr>
      <vt:lpstr>9_KÉPES CÍMDIÁK V2</vt:lpstr>
      <vt:lpstr>9_KÉPES CÍMDIÁK V2</vt:lpstr>
      <vt:lpstr>9_KÉPES CÍMDIÁK V2</vt:lpstr>
      <vt:lpstr>9_KÉPES CÍMDIÁK V2</vt:lpstr>
      <vt:lpstr>9_KÉPES CÍMDIÁK V2</vt:lpstr>
      <vt:lpstr>9_KÉPES CÍMDIÁK V2</vt:lpstr>
      <vt:lpstr>9_KÉPES CÍMDIÁK V2</vt:lpstr>
      <vt:lpstr>9_KÉPES CÍMDIÁK V2</vt:lpstr>
      <vt:lpstr>9_KÉPES CÍMDIÁK V2</vt:lpstr>
      <vt:lpstr>9_KÉPES CÍMDIÁK V2</vt:lpstr>
      <vt:lpstr>9_KÉPES CÍMDIÁK V2</vt:lpstr>
      <vt:lpstr>9_KÉPES CÍMDIÁK V2</vt:lpstr>
      <vt:lpstr>1_KÉPES CÍMDIÁK V2</vt:lpstr>
      <vt:lpstr>1_KÉPES CÍMDIÁK V2</vt:lpstr>
      <vt:lpstr>2_KÉPES CÍMDIÁK V2</vt:lpstr>
      <vt:lpstr>2_KÉPES CÍMDIÁK V2</vt:lpstr>
      <vt:lpstr>3_KÉPES CÍMDIÁK V2</vt:lpstr>
      <vt:lpstr>3_KÉPES CÍMDIÁK V2</vt:lpstr>
      <vt:lpstr>4_KÉPES CÍMDIÁK V2</vt:lpstr>
      <vt:lpstr>4_KÉPES CÍMDIÁK V2</vt:lpstr>
      <vt:lpstr>6_KÉPES CÍMDIÁK V2</vt:lpstr>
      <vt:lpstr>6_KÉPES CÍMDIÁK V2</vt:lpstr>
      <vt:lpstr>7_KÉPES CÍMDIÁK V2</vt:lpstr>
      <vt:lpstr>7_KÉPES CÍMDIÁK V2</vt:lpstr>
      <vt:lpstr>Szkennelt Dokumentumok  MI támogatott Feldolgozása</vt:lpstr>
      <vt:lpstr>Stratégiai célok a kincstárban</vt:lpstr>
      <vt:lpstr> Szkennelés… És azután?</vt:lpstr>
      <vt:lpstr>MI támogatott szegregáció &amp; klasszifikáció</vt:lpstr>
      <vt:lpstr>Theca 1.0 – Kliens oldal</vt:lpstr>
      <vt:lpstr>PowerPoint Presentation</vt:lpstr>
      <vt:lpstr>PowerPoint Presentation</vt:lpstr>
      <vt:lpstr>PowerPoint Presentation</vt:lpstr>
      <vt:lpstr>PowerPoint Presentation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államkincstár</dc:title>
  <dc:subject/>
  <dc:creator>Kropf Miklós</dc:creator>
  <dc:description/>
  <cp:lastModifiedBy>Microsoft Office User</cp:lastModifiedBy>
  <cp:revision>449</cp:revision>
  <dcterms:modified xsi:type="dcterms:W3CDTF">2025-06-01T17:26:24Z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3</vt:r8>
  </property>
  <property fmtid="{D5CDD505-2E9C-101B-9397-08002B2CF9AE}" pid="3" name="PresentationFormat">
    <vt:lpwstr>Szélesvásznú</vt:lpwstr>
  </property>
  <property fmtid="{D5CDD505-2E9C-101B-9397-08002B2CF9AE}" pid="4" name="Slides">
    <vt:r8>9</vt:r8>
  </property>
</Properties>
</file>